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0" roundtripDataSignature="AMtx7mhs9rHJwl9aK36qL7bXamdfdjvb2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upport.zoom.us/hc/en-us/articles/206476093-Enabling-breakout-rooms"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support.zoom.com/hc/en/article?id=zm_kb&amp;sysparm_article=KB0061583" TargetMode="Externa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www.microsoft.com/en-us/microsoft-365/word" TargetMode="External"/><Relationship Id="rId13" Type="http://schemas.openxmlformats.org/officeDocument/2006/relationships/hyperlink" Target="https://padlet.com/OTANTraining/remake-link/47wMbpD5wyo6brBm" TargetMode="External"/><Relationship Id="rId3" Type="http://schemas.openxmlformats.org/officeDocument/2006/relationships/slide" Target="../slides/slide12.xml"/><Relationship Id="rId7" Type="http://schemas.openxmlformats.org/officeDocument/2006/relationships/hyperlink" Target="https://www.epals.com/" TargetMode="External"/><Relationship Id="rId12" Type="http://schemas.openxmlformats.org/officeDocument/2006/relationships/hyperlink" Target="https://www.calm.com/" TargetMode="External"/><Relationship Id="rId2" Type="http://schemas.openxmlformats.org/officeDocument/2006/relationships/slide" Target="../slides/slide11.xml"/><Relationship Id="rId16" Type="http://schemas.openxmlformats.org/officeDocument/2006/relationships/hyperlink" Target="https://www.epals.com/#/connections" TargetMode="External"/><Relationship Id="rId1" Type="http://schemas.openxmlformats.org/officeDocument/2006/relationships/notesMaster" Target="../notesMasters/notesMaster1.xml"/><Relationship Id="rId6" Type="http://schemas.openxmlformats.org/officeDocument/2006/relationships/hyperlink" Target="https://padlet.com/" TargetMode="External"/><Relationship Id="rId11" Type="http://schemas.openxmlformats.org/officeDocument/2006/relationships/hyperlink" Target="https://www.headspace.com/" TargetMode="External"/><Relationship Id="rId5" Type="http://schemas.openxmlformats.org/officeDocument/2006/relationships/hyperlink" Target="https://www.pinterest.com/" TargetMode="External"/><Relationship Id="rId15" Type="http://schemas.openxmlformats.org/officeDocument/2006/relationships/hyperlink" Target="https://padlet.com/account/setup" TargetMode="External"/><Relationship Id="rId10" Type="http://schemas.openxmlformats.org/officeDocument/2006/relationships/hyperlink" Target="https://daylio.net/" TargetMode="External"/><Relationship Id="rId4" Type="http://schemas.openxmlformats.org/officeDocument/2006/relationships/hyperlink" Target="https://www.canva.com/" TargetMode="External"/><Relationship Id="rId9" Type="http://schemas.openxmlformats.org/officeDocument/2006/relationships/hyperlink" Target="https://www.icivics.org/" TargetMode="External"/><Relationship Id="rId14" Type="http://schemas.openxmlformats.org/officeDocument/2006/relationships/hyperlink" Target="https://info.flip.com/en-us.html" TargetMode="Externa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info.flip.com/en-us.html" TargetMode="External"/><Relationship Id="rId13" Type="http://schemas.openxmlformats.org/officeDocument/2006/relationships/hyperlink" Target="https://www.headspace.com/" TargetMode="External"/><Relationship Id="rId3" Type="http://schemas.openxmlformats.org/officeDocument/2006/relationships/slide" Target="../slides/slide11.xml"/><Relationship Id="rId7" Type="http://schemas.openxmlformats.org/officeDocument/2006/relationships/hyperlink" Target="https://www.pinterest.com/" TargetMode="External"/><Relationship Id="rId12" Type="http://schemas.openxmlformats.org/officeDocument/2006/relationships/hyperlink" Target="https://daylio.net/"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ww.canva.com/" TargetMode="External"/><Relationship Id="rId11" Type="http://schemas.openxmlformats.org/officeDocument/2006/relationships/hyperlink" Target="https://www.microsoft.com/en-us/microsoft-365/word" TargetMode="External"/><Relationship Id="rId5" Type="http://schemas.openxmlformats.org/officeDocument/2006/relationships/hyperlink" Target="https://www.icivics.org/" TargetMode="External"/><Relationship Id="rId10" Type="http://schemas.openxmlformats.org/officeDocument/2006/relationships/hyperlink" Target="https://www.epals.com/#/connections" TargetMode="External"/><Relationship Id="rId4" Type="http://schemas.openxmlformats.org/officeDocument/2006/relationships/hyperlink" Target="https://www.epals.com/" TargetMode="External"/><Relationship Id="rId9" Type="http://schemas.openxmlformats.org/officeDocument/2006/relationships/hyperlink" Target="https://padlet.com/account/setup" TargetMode="External"/><Relationship Id="rId14" Type="http://schemas.openxmlformats.org/officeDocument/2006/relationships/hyperlink" Target="https://www.calm.com/"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mentimeter.com/features/word-cloud"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help.mentimeter.com/en/articles/410469-word-clouds"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Google Shape;3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solidFill>
                <a:schemeClr val="dk1"/>
              </a:solidFill>
            </a:endParaRPr>
          </a:p>
        </p:txBody>
      </p:sp>
      <p:sp>
        <p:nvSpPr>
          <p:cNvPr id="34" name="Google Shape;3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4cb1d26e2c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g24cb1d26e2c_0_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dirty="0">
                <a:solidFill>
                  <a:schemeClr val="dk1"/>
                </a:solidFill>
              </a:rPr>
              <a:t>🕧 = 10 minutes</a:t>
            </a:r>
            <a:br>
              <a:rPr lang="en-US" dirty="0"/>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dirty="0">
                <a:solidFill>
                  <a:schemeClr val="dk1"/>
                </a:solidFill>
              </a:rPr>
              <a:t>Divide participants into small groups of 3-5 people</a:t>
            </a:r>
            <a:endParaRPr dirty="0">
              <a:solidFill>
                <a:schemeClr val="dk1"/>
              </a:solidFill>
            </a:endParaRPr>
          </a:p>
          <a:p>
            <a:pPr lvl="1">
              <a:lnSpc>
                <a:spcPct val="115000"/>
              </a:lnSpc>
              <a:buClr>
                <a:schemeClr val="dk1"/>
              </a:buClr>
            </a:pPr>
            <a:r>
              <a:rPr lang="en-US" dirty="0">
                <a:solidFill>
                  <a:schemeClr val="dk1"/>
                </a:solidFill>
              </a:rPr>
              <a:t>💻 </a:t>
            </a:r>
            <a:r>
              <a:rPr lang="en-US" b="1" dirty="0">
                <a:solidFill>
                  <a:schemeClr val="dk1"/>
                </a:solidFill>
              </a:rPr>
              <a:t>Digital tools connection. </a:t>
            </a:r>
            <a:r>
              <a:rPr lang="en-US" dirty="0">
                <a:solidFill>
                  <a:schemeClr val="dk1"/>
                </a:solidFill>
              </a:rPr>
              <a:t>If online, consider using a </a:t>
            </a:r>
            <a:r>
              <a:rPr lang="en-US" u="sng" dirty="0">
                <a:solidFill>
                  <a:schemeClr val="hlink"/>
                </a:solidFill>
                <a:hlinkClick r:id="rId3"/>
              </a:rPr>
              <a:t>breakout room</a:t>
            </a:r>
            <a:r>
              <a:rPr lang="en-US" u="sng" dirty="0">
                <a:solidFill>
                  <a:srgbClr val="2200CC"/>
                </a:solidFill>
              </a:rPr>
              <a:t> (link below)*</a:t>
            </a:r>
            <a:r>
              <a:rPr lang="en-US" dirty="0">
                <a:solidFill>
                  <a:schemeClr val="dk1"/>
                </a:solidFill>
              </a:rPr>
              <a:t> feature .</a:t>
            </a:r>
            <a:endParaRPr dirty="0">
              <a:solidFill>
                <a:schemeClr val="dk1"/>
              </a:solidFill>
            </a:endParaRPr>
          </a:p>
          <a:p>
            <a:pPr>
              <a:lnSpc>
                <a:spcPct val="115000"/>
              </a:lnSpc>
              <a:buClr>
                <a:schemeClr val="dk1"/>
              </a:buClr>
            </a:pPr>
            <a:r>
              <a:rPr lang="en-US" dirty="0">
                <a:solidFill>
                  <a:schemeClr val="dk1"/>
                </a:solidFill>
              </a:rPr>
              <a:t>Assign each group a specific discussion question related to SEL. </a:t>
            </a:r>
          </a:p>
          <a:p>
            <a:pPr marL="457200" lvl="0" indent="-298450" algn="l" rtl="0">
              <a:lnSpc>
                <a:spcPct val="115000"/>
              </a:lnSpc>
              <a:spcBef>
                <a:spcPts val="0"/>
              </a:spcBef>
              <a:spcAft>
                <a:spcPts val="0"/>
              </a:spcAft>
              <a:buClr>
                <a:schemeClr val="dk1"/>
              </a:buClr>
              <a:buSzPts val="1100"/>
              <a:buChar char="●"/>
            </a:pPr>
            <a:r>
              <a:rPr lang="en-US" b="1" dirty="0">
                <a:solidFill>
                  <a:schemeClr val="dk1"/>
                </a:solidFill>
              </a:rPr>
              <a:t>🗣️ Facilitation tip. </a:t>
            </a:r>
            <a:r>
              <a:rPr lang="en-US" dirty="0">
                <a:solidFill>
                  <a:schemeClr val="dk1"/>
                </a:solidFill>
              </a:rPr>
              <a:t>If participants are struggling to get started, consider providing a few examples (nested under each question)</a:t>
            </a:r>
            <a:endParaRPr dirty="0">
              <a:solidFill>
                <a:schemeClr val="dk1"/>
              </a:solidFill>
            </a:endParaRPr>
          </a:p>
          <a:p>
            <a:pPr marL="914400" lvl="1" indent="-298450" algn="l" rtl="0">
              <a:lnSpc>
                <a:spcPct val="115000"/>
              </a:lnSpc>
              <a:spcBef>
                <a:spcPts val="0"/>
              </a:spcBef>
              <a:spcAft>
                <a:spcPts val="0"/>
              </a:spcAft>
              <a:buClr>
                <a:schemeClr val="dk1"/>
              </a:buClr>
              <a:buSzPts val="1100"/>
              <a:buChar char="○"/>
            </a:pPr>
            <a:r>
              <a:rPr lang="en-US" dirty="0">
                <a:solidFill>
                  <a:schemeClr val="dk1"/>
                </a:solidFill>
              </a:rPr>
              <a:t>"How have you seen social and emotional skills impact your students' learning experiences?"</a:t>
            </a:r>
            <a:endParaRPr dirty="0">
              <a:solidFill>
                <a:schemeClr val="dk1"/>
              </a:solidFill>
            </a:endParaRPr>
          </a:p>
          <a:p>
            <a:pPr marL="1371600" lvl="2" indent="-298450" algn="l" rtl="0">
              <a:lnSpc>
                <a:spcPct val="115000"/>
              </a:lnSpc>
              <a:spcBef>
                <a:spcPts val="0"/>
              </a:spcBef>
              <a:spcAft>
                <a:spcPts val="0"/>
              </a:spcAft>
              <a:buClr>
                <a:schemeClr val="dk1"/>
              </a:buClr>
              <a:buSzPts val="1100"/>
              <a:buChar char="■"/>
            </a:pPr>
            <a:r>
              <a:rPr lang="en-US" dirty="0">
                <a:solidFill>
                  <a:schemeClr val="dk1"/>
                </a:solidFill>
              </a:rPr>
              <a:t>"In my experience, integrating social awareness into the curriculum has had a significant impact. It has helped students develop empathy and understanding for others, fostering a positive classroom environment where students support and learn from each other."</a:t>
            </a:r>
            <a:endParaRPr dirty="0">
              <a:solidFill>
                <a:schemeClr val="dk1"/>
              </a:solidFill>
            </a:endParaRPr>
          </a:p>
          <a:p>
            <a:pPr marL="1371600" lvl="2" indent="-298450" algn="l" rtl="0">
              <a:lnSpc>
                <a:spcPct val="115000"/>
              </a:lnSpc>
              <a:spcBef>
                <a:spcPts val="0"/>
              </a:spcBef>
              <a:spcAft>
                <a:spcPts val="0"/>
              </a:spcAft>
              <a:buClr>
                <a:schemeClr val="dk1"/>
              </a:buClr>
              <a:buSzPts val="1100"/>
              <a:buChar char="■"/>
            </a:pPr>
            <a:r>
              <a:rPr lang="en-US" dirty="0">
                <a:solidFill>
                  <a:schemeClr val="dk1"/>
                </a:solidFill>
              </a:rPr>
              <a:t>"Supporting responsible decision-making strategies has empowered my students to make choices that align with their long-term goals. I've seen them take ownership of their learning, make informed decisions about their education, and demonstrate increased motivation and commitment."</a:t>
            </a:r>
            <a:endParaRPr dirty="0">
              <a:solidFill>
                <a:schemeClr val="dk1"/>
              </a:solidFill>
            </a:endParaRPr>
          </a:p>
          <a:p>
            <a:pPr lvl="2">
              <a:lnSpc>
                <a:spcPct val="115000"/>
              </a:lnSpc>
              <a:buClr>
                <a:schemeClr val="dk1"/>
              </a:buClr>
            </a:pPr>
            <a:r>
              <a:rPr lang="en-US" dirty="0">
                <a:solidFill>
                  <a:schemeClr val="dk1"/>
                </a:solidFill>
              </a:rPr>
              <a:t> "One strategy that has worked well for me is engaging in open and respectful communication. By actively listening to my students, valuing their perspectives, and providing constructive feedback, I have built trust and strengthened relationships in the classroom.”</a:t>
            </a:r>
            <a:endParaRPr dirty="0">
              <a:solidFill>
                <a:schemeClr val="dk1"/>
              </a:solidFill>
            </a:endParaRPr>
          </a:p>
          <a:p>
            <a:pPr marL="1371600" lvl="2" indent="-298450" algn="l" rtl="0">
              <a:lnSpc>
                <a:spcPct val="115000"/>
              </a:lnSpc>
              <a:spcBef>
                <a:spcPts val="0"/>
              </a:spcBef>
              <a:spcAft>
                <a:spcPts val="0"/>
              </a:spcAft>
              <a:buClr>
                <a:schemeClr val="dk1"/>
              </a:buClr>
              <a:buSzPts val="1100"/>
              <a:buChar char="■"/>
            </a:pPr>
            <a:r>
              <a:rPr lang="en-US" dirty="0">
                <a:solidFill>
                  <a:schemeClr val="dk1"/>
                </a:solidFill>
              </a:rPr>
              <a:t>"One strategy I’ve found effective is promoting self-reflection and self-management skills. By supporting students in reflecting on their own emotions, strengths, and areas for growth, they gain a deeper understanding of themselves. This self-awareness helps them regulate their own emotions, navigate challenges more effectively, and take ownership of their learning journey. It fosters a sense of empowerment and autonomy. As a result, adults become more proactive and engaged learners, actively driving their own growth and success."</a:t>
            </a:r>
            <a:endParaRPr dirty="0">
              <a:solidFill>
                <a:schemeClr val="dk1"/>
              </a:solidFill>
            </a:endParaRPr>
          </a:p>
          <a:p>
            <a:pPr marL="914400" lvl="1" indent="-298450" algn="l" rtl="0">
              <a:lnSpc>
                <a:spcPct val="115000"/>
              </a:lnSpc>
              <a:spcBef>
                <a:spcPts val="0"/>
              </a:spcBef>
              <a:spcAft>
                <a:spcPts val="0"/>
              </a:spcAft>
              <a:buClr>
                <a:schemeClr val="dk1"/>
              </a:buClr>
              <a:buSzPts val="1100"/>
              <a:buChar char="○"/>
            </a:pPr>
            <a:r>
              <a:rPr lang="en-US" dirty="0">
                <a:solidFill>
                  <a:schemeClr val="dk1"/>
                </a:solidFill>
              </a:rPr>
              <a:t>“Think of a student where that strategy you identified was really important! Share that story with a neighbor.”</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US" dirty="0">
                <a:solidFill>
                  <a:schemeClr val="dk1"/>
                </a:solidFill>
              </a:rPr>
              <a:t>After the discussion time, bring the participants back to the main session.</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US" dirty="0">
                <a:solidFill>
                  <a:schemeClr val="dk1"/>
                </a:solidFill>
              </a:rPr>
              <a:t>Ask each group to select one representative who will share a brief summary of their group's key points and insights.</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US" dirty="0">
                <a:solidFill>
                  <a:schemeClr val="dk1"/>
                </a:solidFill>
              </a:rPr>
              <a:t>Allocate a few minutes for each representative to provide a concise overview, highlighting the most significant takeaways from their group's discussion.</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US" dirty="0">
                <a:solidFill>
                  <a:schemeClr val="dk1"/>
                </a:solidFill>
              </a:rPr>
              <a:t>Facilitate a brief discussion among all participants, encouraging them to reflect on the shared experiences and ideas.</a:t>
            </a:r>
            <a:endParaRPr dirty="0">
              <a:solidFill>
                <a:schemeClr val="dk1"/>
              </a:solidFill>
            </a:endParaRPr>
          </a:p>
          <a:p>
            <a:pPr marL="914400" lvl="1" indent="-298450" algn="l" rtl="0">
              <a:lnSpc>
                <a:spcPct val="115000"/>
              </a:lnSpc>
              <a:spcBef>
                <a:spcPts val="0"/>
              </a:spcBef>
              <a:spcAft>
                <a:spcPts val="0"/>
              </a:spcAft>
              <a:buClr>
                <a:schemeClr val="dk1"/>
              </a:buClr>
              <a:buSzPts val="1100"/>
              <a:buChar char="○"/>
            </a:pPr>
            <a:r>
              <a:rPr lang="en-US" dirty="0">
                <a:solidFill>
                  <a:schemeClr val="dk1"/>
                </a:solidFill>
              </a:rPr>
              <a:t>Ask participants to reflect on instances where they observed changes in student engagement, motivation, or overall well-being due to the integration of SEL practices.</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indent="0">
              <a:lnSpc>
                <a:spcPct val="114999"/>
              </a:lnSpc>
              <a:buNone/>
            </a:pPr>
            <a:r>
              <a:rPr lang="en-US" b="1" dirty="0">
                <a:solidFill>
                  <a:schemeClr val="dk1"/>
                </a:solidFill>
              </a:rPr>
              <a:t>Links:</a:t>
            </a:r>
          </a:p>
          <a:p>
            <a:pPr marL="171450" indent="-171450">
              <a:lnSpc>
                <a:spcPct val="114999"/>
              </a:lnSpc>
            </a:pPr>
            <a:r>
              <a:rPr lang="en-US" dirty="0">
                <a:solidFill>
                  <a:schemeClr val="dk1"/>
                </a:solidFill>
              </a:rPr>
              <a:t>Zoom Breakout Room: </a:t>
            </a:r>
            <a:r>
              <a:rPr lang="en-US" dirty="0">
                <a:solidFill>
                  <a:schemeClr val="dk1"/>
                </a:solidFill>
                <a:hlinkClick r:id="rId4"/>
              </a:rPr>
              <a:t>https://support.zoom.com/hc/en/article?id=zm_kb&amp;sysparm_article=KB0061583</a:t>
            </a:r>
            <a:r>
              <a:rPr lang="en-US" dirty="0">
                <a:solidFill>
                  <a:schemeClr val="dk1"/>
                </a:solidFill>
              </a:rPr>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4cb1d26e2c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 name="Google Shape;111;g24cb1d26e2c_0_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dirty="0">
                <a:solidFill>
                  <a:schemeClr val="dk1"/>
                </a:solidFill>
              </a:rPr>
              <a:t>🕧 = 20 minutes for the full activity: 10 minutes for small group brainstorming (this slide, #11) and 10 minutes for reflection (</a:t>
            </a:r>
            <a:r>
              <a:rPr lang="en-US" u="sng" dirty="0">
                <a:solidFill>
                  <a:schemeClr val="hlink"/>
                </a:solidFill>
                <a:hlinkClick r:id="rId3" action="ppaction://hlinksldjump"/>
              </a:rPr>
              <a:t>Slide 12</a:t>
            </a:r>
            <a:r>
              <a:rPr lang="en-US" dirty="0">
                <a:solidFill>
                  <a:schemeClr val="dk1"/>
                </a:solidFill>
              </a:rPr>
              <a:t>)</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r>
              <a:rPr lang="en-US" b="1" dirty="0">
                <a:solidFill>
                  <a:schemeClr val="dk1"/>
                </a:solidFill>
              </a:rPr>
              <a:t>Directions for the activity</a:t>
            </a:r>
            <a:endParaRPr dirty="0">
              <a:solidFill>
                <a:schemeClr val="dk1"/>
              </a:solidFill>
            </a:endParaRPr>
          </a:p>
          <a:p>
            <a:pPr marL="457200" lvl="0" indent="-298450" algn="l" rtl="0">
              <a:lnSpc>
                <a:spcPct val="100000"/>
              </a:lnSpc>
              <a:spcBef>
                <a:spcPts val="0"/>
              </a:spcBef>
              <a:spcAft>
                <a:spcPts val="0"/>
              </a:spcAft>
              <a:buClr>
                <a:schemeClr val="dk1"/>
              </a:buClr>
              <a:buSzPts val="1100"/>
              <a:buChar char="●"/>
            </a:pPr>
            <a:r>
              <a:rPr lang="en-US" dirty="0">
                <a:solidFill>
                  <a:schemeClr val="dk1"/>
                </a:solidFill>
              </a:rPr>
              <a:t>Introduce the activity by explaining that participants will engage in a collaborative brainstorming session using the digital tool Padlet.</a:t>
            </a:r>
            <a:endParaRPr dirty="0">
              <a:solidFill>
                <a:schemeClr val="dk1"/>
              </a:solidFill>
            </a:endParaRPr>
          </a:p>
          <a:p>
            <a:pPr marL="457200" lvl="0" indent="-298450" algn="l" rtl="0">
              <a:lnSpc>
                <a:spcPct val="100000"/>
              </a:lnSpc>
              <a:spcBef>
                <a:spcPts val="0"/>
              </a:spcBef>
              <a:spcAft>
                <a:spcPts val="0"/>
              </a:spcAft>
              <a:buClr>
                <a:schemeClr val="dk1"/>
              </a:buClr>
              <a:buSzPts val="1100"/>
              <a:buChar char="●"/>
            </a:pPr>
            <a:r>
              <a:rPr lang="en-US" dirty="0">
                <a:solidFill>
                  <a:schemeClr val="dk1"/>
                </a:solidFill>
              </a:rPr>
              <a:t>Share the Padlet board link or create a new board in advance and provide participants with access to it.</a:t>
            </a:r>
            <a:endParaRPr dirty="0">
              <a:solidFill>
                <a:schemeClr val="dk1"/>
              </a:solidFill>
            </a:endParaRPr>
          </a:p>
          <a:p>
            <a:pPr marL="914400" lvl="1" indent="-298450" algn="l" rtl="0">
              <a:lnSpc>
                <a:spcPct val="100000"/>
              </a:lnSpc>
              <a:spcBef>
                <a:spcPts val="0"/>
              </a:spcBef>
              <a:spcAft>
                <a:spcPts val="0"/>
              </a:spcAft>
              <a:buClr>
                <a:schemeClr val="dk1"/>
              </a:buClr>
              <a:buSzPts val="1100"/>
              <a:buChar char="○"/>
            </a:pPr>
            <a:r>
              <a:rPr lang="en-US" dirty="0">
                <a:solidFill>
                  <a:schemeClr val="dk1"/>
                </a:solidFill>
              </a:rPr>
              <a:t>💻 </a:t>
            </a:r>
            <a:r>
              <a:rPr lang="en-US" b="1" dirty="0">
                <a:solidFill>
                  <a:schemeClr val="dk1"/>
                </a:solidFill>
              </a:rPr>
              <a:t>Digital tools connection. </a:t>
            </a:r>
            <a:r>
              <a:rPr lang="en-US" dirty="0">
                <a:solidFill>
                  <a:schemeClr val="dk1"/>
                </a:solidFill>
              </a:rPr>
              <a:t>Before the session, create the Padlet and </a:t>
            </a:r>
            <a:r>
              <a:rPr lang="en-US" b="1" dirty="0">
                <a:solidFill>
                  <a:schemeClr val="dk1"/>
                </a:solidFill>
              </a:rPr>
              <a:t>&lt;Store the Padlet link here&gt;</a:t>
            </a:r>
            <a:endParaRPr b="1" dirty="0">
              <a:solidFill>
                <a:schemeClr val="dk1"/>
              </a:solidFill>
            </a:endParaRPr>
          </a:p>
          <a:p>
            <a:pPr lvl="1">
              <a:buClr>
                <a:schemeClr val="dk1"/>
              </a:buClr>
            </a:pPr>
            <a:r>
              <a:rPr lang="en-US" dirty="0">
                <a:solidFill>
                  <a:schemeClr val="dk1"/>
                </a:solidFill>
              </a:rPr>
              <a:t>You</a:t>
            </a:r>
            <a:r>
              <a:rPr lang="en-US" dirty="0"/>
              <a:t> can remake our Template Padlet using this link*. </a:t>
            </a:r>
            <a:endParaRPr lang="en-US" dirty="0">
              <a:solidFill>
                <a:schemeClr val="dk1"/>
              </a:solidFill>
            </a:endParaRPr>
          </a:p>
          <a:p>
            <a:pPr>
              <a:buClr>
                <a:schemeClr val="dk1"/>
              </a:buClr>
            </a:pPr>
            <a:r>
              <a:rPr lang="en-US" dirty="0">
                <a:solidFill>
                  <a:schemeClr val="dk1"/>
                </a:solidFill>
              </a:rPr>
              <a:t>Explain the categories for brainstorming on the Padlet board and give some examples to help participants get started.</a:t>
            </a:r>
            <a:endParaRPr dirty="0">
              <a:solidFill>
                <a:schemeClr val="dk1"/>
              </a:solidFill>
            </a:endParaRPr>
          </a:p>
          <a:p>
            <a:pPr marL="914400" lvl="1" indent="-298450" algn="l" rtl="0">
              <a:lnSpc>
                <a:spcPct val="100000"/>
              </a:lnSpc>
              <a:spcBef>
                <a:spcPts val="0"/>
              </a:spcBef>
              <a:spcAft>
                <a:spcPts val="0"/>
              </a:spcAft>
              <a:buClr>
                <a:schemeClr val="dk1"/>
              </a:buClr>
              <a:buSzPts val="1100"/>
              <a:buChar char="○"/>
            </a:pPr>
            <a:r>
              <a:rPr lang="en-US" dirty="0">
                <a:solidFill>
                  <a:schemeClr val="dk1"/>
                </a:solidFill>
              </a:rPr>
              <a:t>Setting and achieving positive goals</a:t>
            </a:r>
            <a:endParaRPr dirty="0">
              <a:solidFill>
                <a:schemeClr val="dk1"/>
              </a:solidFill>
            </a:endParaRPr>
          </a:p>
          <a:p>
            <a:pPr marL="1371600" lvl="2" indent="-298450" algn="l" rtl="0">
              <a:lnSpc>
                <a:spcPct val="100000"/>
              </a:lnSpc>
              <a:spcBef>
                <a:spcPts val="0"/>
              </a:spcBef>
              <a:spcAft>
                <a:spcPts val="0"/>
              </a:spcAft>
              <a:buClr>
                <a:schemeClr val="dk1"/>
              </a:buClr>
              <a:buSzPts val="1100"/>
              <a:buChar char="■"/>
            </a:pPr>
            <a:r>
              <a:rPr lang="en-US" dirty="0">
                <a:solidFill>
                  <a:schemeClr val="dk1"/>
                </a:solidFill>
              </a:rPr>
              <a:t>Using Google Docs to write and track goals</a:t>
            </a:r>
            <a:endParaRPr dirty="0">
              <a:solidFill>
                <a:schemeClr val="dk1"/>
              </a:solidFill>
            </a:endParaRPr>
          </a:p>
          <a:p>
            <a:pPr lvl="2">
              <a:buClr>
                <a:schemeClr val="dk1"/>
              </a:buClr>
            </a:pPr>
            <a:r>
              <a:rPr lang="en-US" dirty="0">
                <a:solidFill>
                  <a:schemeClr val="dk1"/>
                </a:solidFill>
              </a:rPr>
              <a:t>Develop a vision board with </a:t>
            </a:r>
            <a:r>
              <a:rPr lang="en-US" u="sng" dirty="0">
                <a:solidFill>
                  <a:schemeClr val="hlink"/>
                </a:solidFill>
                <a:hlinkClick r:id="rId4"/>
              </a:rPr>
              <a:t>Canva</a:t>
            </a:r>
            <a:r>
              <a:rPr lang="en-US" u="sng" dirty="0">
                <a:solidFill>
                  <a:srgbClr val="2200CC"/>
                </a:solidFill>
              </a:rPr>
              <a:t>*</a:t>
            </a:r>
            <a:r>
              <a:rPr lang="en-US" dirty="0">
                <a:solidFill>
                  <a:schemeClr val="dk1"/>
                </a:solidFill>
              </a:rPr>
              <a:t> or </a:t>
            </a:r>
            <a:r>
              <a:rPr lang="en-US" u="sng" dirty="0">
                <a:solidFill>
                  <a:schemeClr val="hlink"/>
                </a:solidFill>
                <a:hlinkClick r:id="rId5"/>
              </a:rPr>
              <a:t>Pinterest</a:t>
            </a:r>
            <a:r>
              <a:rPr lang="en-US" u="sng" dirty="0">
                <a:solidFill>
                  <a:schemeClr val="hlink"/>
                </a:solidFill>
              </a:rPr>
              <a:t>*.</a:t>
            </a:r>
            <a:endParaRPr lang="en-US" u="sng" dirty="0">
              <a:solidFill>
                <a:srgbClr val="2200CC"/>
              </a:solidFill>
            </a:endParaRPr>
          </a:p>
          <a:p>
            <a:pPr lvl="1">
              <a:buClr>
                <a:schemeClr val="dk1"/>
              </a:buClr>
            </a:pPr>
            <a:r>
              <a:rPr lang="en-US" dirty="0">
                <a:solidFill>
                  <a:schemeClr val="dk1"/>
                </a:solidFill>
              </a:rPr>
              <a:t>Fostering empathy and positive relationships</a:t>
            </a:r>
            <a:endParaRPr dirty="0">
              <a:solidFill>
                <a:schemeClr val="dk1"/>
              </a:solidFill>
            </a:endParaRPr>
          </a:p>
          <a:p>
            <a:pPr lvl="2">
              <a:buClr>
                <a:schemeClr val="dk1"/>
              </a:buClr>
            </a:pPr>
            <a:r>
              <a:rPr lang="en-US" dirty="0">
                <a:solidFill>
                  <a:schemeClr val="dk1"/>
                </a:solidFill>
              </a:rPr>
              <a:t>Use </a:t>
            </a:r>
            <a:r>
              <a:rPr lang="en-US" u="sng" dirty="0">
                <a:solidFill>
                  <a:schemeClr val="hlink"/>
                </a:solidFill>
              </a:rPr>
              <a:t>Flip</a:t>
            </a:r>
            <a:r>
              <a:rPr lang="en-US" u="sng" dirty="0">
                <a:solidFill>
                  <a:srgbClr val="2200CC"/>
                </a:solidFill>
              </a:rPr>
              <a:t>*</a:t>
            </a:r>
            <a:r>
              <a:rPr lang="en-US" dirty="0">
                <a:solidFill>
                  <a:schemeClr val="dk1"/>
                </a:solidFill>
              </a:rPr>
              <a:t> or </a:t>
            </a:r>
            <a:r>
              <a:rPr lang="en-US" u="sng" dirty="0">
                <a:solidFill>
                  <a:schemeClr val="hlink"/>
                </a:solidFill>
                <a:hlinkClick r:id="rId6"/>
              </a:rPr>
              <a:t>Padlet</a:t>
            </a:r>
            <a:r>
              <a:rPr lang="en-US" u="sng" dirty="0">
                <a:solidFill>
                  <a:srgbClr val="2200CC"/>
                </a:solidFill>
              </a:rPr>
              <a:t>*</a:t>
            </a:r>
            <a:r>
              <a:rPr lang="en-US" dirty="0">
                <a:solidFill>
                  <a:schemeClr val="dk1"/>
                </a:solidFill>
              </a:rPr>
              <a:t> to create a virtual appreciation wall where learners can express gratitude and appreciation for their peers accomplishments or supportive actions</a:t>
            </a:r>
            <a:endParaRPr dirty="0">
              <a:solidFill>
                <a:schemeClr val="dk1"/>
              </a:solidFill>
            </a:endParaRPr>
          </a:p>
          <a:p>
            <a:pPr lvl="2">
              <a:buClr>
                <a:schemeClr val="dk1"/>
              </a:buClr>
            </a:pPr>
            <a:r>
              <a:rPr lang="en-US" dirty="0">
                <a:solidFill>
                  <a:schemeClr val="dk1"/>
                </a:solidFill>
              </a:rPr>
              <a:t>Create a virtual pen pal program with </a:t>
            </a:r>
            <a:r>
              <a:rPr lang="en-US" u="sng" dirty="0">
                <a:solidFill>
                  <a:schemeClr val="hlink"/>
                </a:solidFill>
                <a:hlinkClick r:id="rId7"/>
              </a:rPr>
              <a:t>ePals</a:t>
            </a:r>
            <a:r>
              <a:rPr lang="en-US" u="sng" dirty="0">
                <a:solidFill>
                  <a:srgbClr val="2200CC"/>
                </a:solidFill>
              </a:rPr>
              <a:t>*</a:t>
            </a:r>
            <a:r>
              <a:rPr lang="en-US" dirty="0">
                <a:solidFill>
                  <a:schemeClr val="dk1"/>
                </a:solidFill>
              </a:rPr>
              <a:t> where learners can connect with other students from around the world</a:t>
            </a:r>
            <a:endParaRPr dirty="0">
              <a:solidFill>
                <a:schemeClr val="dk1"/>
              </a:solidFill>
            </a:endParaRPr>
          </a:p>
          <a:p>
            <a:pPr marL="914400" lvl="1" indent="-298450" algn="l" rtl="0">
              <a:lnSpc>
                <a:spcPct val="100000"/>
              </a:lnSpc>
              <a:spcBef>
                <a:spcPts val="0"/>
              </a:spcBef>
              <a:spcAft>
                <a:spcPts val="0"/>
              </a:spcAft>
              <a:buClr>
                <a:schemeClr val="dk1"/>
              </a:buClr>
              <a:buSzPts val="1100"/>
              <a:buChar char="○"/>
            </a:pPr>
            <a:r>
              <a:rPr lang="en-US" dirty="0">
                <a:solidFill>
                  <a:schemeClr val="dk1"/>
                </a:solidFill>
              </a:rPr>
              <a:t>Encouraging responsible decision-making</a:t>
            </a:r>
            <a:endParaRPr dirty="0">
              <a:solidFill>
                <a:schemeClr val="dk1"/>
              </a:solidFill>
            </a:endParaRPr>
          </a:p>
          <a:p>
            <a:pPr lvl="2">
              <a:buClr>
                <a:schemeClr val="dk1"/>
              </a:buClr>
            </a:pPr>
            <a:r>
              <a:rPr lang="en-US" dirty="0">
                <a:solidFill>
                  <a:schemeClr val="dk1"/>
                </a:solidFill>
              </a:rPr>
              <a:t>Use </a:t>
            </a:r>
            <a:r>
              <a:rPr lang="en-US" u="sng" dirty="0">
                <a:solidFill>
                  <a:schemeClr val="hlink"/>
                </a:solidFill>
                <a:hlinkClick r:id="rId8"/>
              </a:rPr>
              <a:t>Microsoft Word</a:t>
            </a:r>
            <a:r>
              <a:rPr lang="en-US" u="sng" dirty="0">
                <a:solidFill>
                  <a:srgbClr val="2200CC"/>
                </a:solidFill>
              </a:rPr>
              <a:t>*</a:t>
            </a:r>
            <a:r>
              <a:rPr lang="en-US" dirty="0">
                <a:solidFill>
                  <a:schemeClr val="dk1"/>
                </a:solidFill>
              </a:rPr>
              <a:t> to document important decisions made, reflect on the outcomes, and identify areas for improvement</a:t>
            </a:r>
            <a:endParaRPr dirty="0">
              <a:solidFill>
                <a:schemeClr val="dk1"/>
              </a:solidFill>
            </a:endParaRPr>
          </a:p>
          <a:p>
            <a:pPr lvl="2">
              <a:buClr>
                <a:schemeClr val="dk1"/>
              </a:buClr>
            </a:pPr>
            <a:r>
              <a:rPr lang="en-US" dirty="0">
                <a:solidFill>
                  <a:schemeClr val="dk1"/>
                </a:solidFill>
              </a:rPr>
              <a:t>Use </a:t>
            </a:r>
            <a:r>
              <a:rPr lang="en-US" u="sng" dirty="0">
                <a:solidFill>
                  <a:schemeClr val="hlink"/>
                </a:solidFill>
                <a:hlinkClick r:id="rId9"/>
              </a:rPr>
              <a:t>iCivics</a:t>
            </a:r>
            <a:r>
              <a:rPr lang="en-US" u="sng" dirty="0">
                <a:solidFill>
                  <a:srgbClr val="2200CC"/>
                </a:solidFill>
              </a:rPr>
              <a:t>*</a:t>
            </a:r>
            <a:r>
              <a:rPr lang="en-US" dirty="0">
                <a:solidFill>
                  <a:schemeClr val="dk1"/>
                </a:solidFill>
              </a:rPr>
              <a:t> to create simulations where learners are provided with realistic scenarios and challenges that require responsible decision-making</a:t>
            </a:r>
            <a:endParaRPr dirty="0">
              <a:solidFill>
                <a:schemeClr val="dk1"/>
              </a:solidFill>
            </a:endParaRPr>
          </a:p>
          <a:p>
            <a:pPr marL="914400" lvl="1" indent="-298450" algn="l" rtl="0">
              <a:lnSpc>
                <a:spcPct val="100000"/>
              </a:lnSpc>
              <a:spcBef>
                <a:spcPts val="0"/>
              </a:spcBef>
              <a:spcAft>
                <a:spcPts val="0"/>
              </a:spcAft>
              <a:buClr>
                <a:schemeClr val="dk1"/>
              </a:buClr>
              <a:buSzPts val="1100"/>
              <a:buChar char="○"/>
            </a:pPr>
            <a:r>
              <a:rPr lang="en-US" dirty="0">
                <a:solidFill>
                  <a:schemeClr val="dk1"/>
                </a:solidFill>
              </a:rPr>
              <a:t>Supporting self-awareness and self-management</a:t>
            </a:r>
            <a:endParaRPr dirty="0">
              <a:solidFill>
                <a:schemeClr val="dk1"/>
              </a:solidFill>
            </a:endParaRPr>
          </a:p>
          <a:p>
            <a:pPr lvl="2">
              <a:buClr>
                <a:schemeClr val="dk1"/>
              </a:buClr>
            </a:pPr>
            <a:r>
              <a:rPr lang="en-US" dirty="0">
                <a:solidFill>
                  <a:schemeClr val="dk1"/>
                </a:solidFill>
              </a:rPr>
              <a:t>Use digital mood trackers like </a:t>
            </a:r>
            <a:r>
              <a:rPr lang="en-US" u="sng" dirty="0">
                <a:solidFill>
                  <a:schemeClr val="hlink"/>
                </a:solidFill>
                <a:hlinkClick r:id="rId10"/>
              </a:rPr>
              <a:t>Daylio</a:t>
            </a:r>
            <a:r>
              <a:rPr lang="en-US" u="sng" dirty="0">
                <a:solidFill>
                  <a:srgbClr val="2200CC"/>
                </a:solidFill>
              </a:rPr>
              <a:t>*</a:t>
            </a:r>
            <a:r>
              <a:rPr lang="en-US" dirty="0">
                <a:solidFill>
                  <a:schemeClr val="dk1"/>
                </a:solidFill>
              </a:rPr>
              <a:t> to help learners develop self-awareness by tracking their emotions and identifying patterns</a:t>
            </a:r>
            <a:endParaRPr dirty="0">
              <a:solidFill>
                <a:schemeClr val="dk1"/>
              </a:solidFill>
            </a:endParaRPr>
          </a:p>
          <a:p>
            <a:pPr lvl="2">
              <a:buClr>
                <a:schemeClr val="dk1"/>
              </a:buClr>
            </a:pPr>
            <a:r>
              <a:rPr lang="en-US" dirty="0">
                <a:solidFill>
                  <a:schemeClr val="dk1"/>
                </a:solidFill>
              </a:rPr>
              <a:t>Share mindfulness apps like </a:t>
            </a:r>
            <a:r>
              <a:rPr lang="en-US" u="sng" dirty="0">
                <a:solidFill>
                  <a:schemeClr val="hlink"/>
                </a:solidFill>
                <a:hlinkClick r:id="rId11"/>
              </a:rPr>
              <a:t>Headspace</a:t>
            </a:r>
            <a:r>
              <a:rPr lang="en-US" u="sng" dirty="0">
                <a:solidFill>
                  <a:srgbClr val="2200CC"/>
                </a:solidFill>
              </a:rPr>
              <a:t>*</a:t>
            </a:r>
            <a:r>
              <a:rPr lang="en-US" dirty="0">
                <a:solidFill>
                  <a:schemeClr val="dk1"/>
                </a:solidFill>
              </a:rPr>
              <a:t> or </a:t>
            </a:r>
            <a:r>
              <a:rPr lang="en-US" u="sng" dirty="0">
                <a:solidFill>
                  <a:schemeClr val="hlink"/>
                </a:solidFill>
                <a:hlinkClick r:id="rId12"/>
              </a:rPr>
              <a:t>Calm</a:t>
            </a:r>
            <a:r>
              <a:rPr lang="en-US" u="sng" dirty="0">
                <a:solidFill>
                  <a:srgbClr val="2200CC"/>
                </a:solidFill>
              </a:rPr>
              <a:t>*</a:t>
            </a:r>
            <a:r>
              <a:rPr lang="en-US" dirty="0">
                <a:solidFill>
                  <a:schemeClr val="dk1"/>
                </a:solidFill>
              </a:rPr>
              <a:t> to help learners practice mindfulness and relaxation apps to support the development of self-management and stress reduction</a:t>
            </a:r>
            <a:endParaRPr dirty="0">
              <a:solidFill>
                <a:schemeClr val="dk1"/>
              </a:solidFill>
            </a:endParaRPr>
          </a:p>
          <a:p>
            <a:pPr marL="457200" lvl="0" indent="-298450" algn="l" rtl="0">
              <a:lnSpc>
                <a:spcPct val="100000"/>
              </a:lnSpc>
              <a:spcBef>
                <a:spcPts val="0"/>
              </a:spcBef>
              <a:spcAft>
                <a:spcPts val="0"/>
              </a:spcAft>
              <a:buClr>
                <a:schemeClr val="dk1"/>
              </a:buClr>
              <a:buSzPts val="1100"/>
              <a:buChar char="●"/>
            </a:pPr>
            <a:r>
              <a:rPr lang="en-US" dirty="0">
                <a:solidFill>
                  <a:schemeClr val="dk1"/>
                </a:solidFill>
              </a:rPr>
              <a:t>Instruct participants to add their ideas, strategies, and examples to the respective categories on the Padlet board.</a:t>
            </a:r>
            <a:endParaRPr dirty="0">
              <a:solidFill>
                <a:schemeClr val="dk1"/>
              </a:solidFill>
            </a:endParaRPr>
          </a:p>
          <a:p>
            <a:pPr marL="457200" lvl="0" indent="-298450" algn="l" rtl="0">
              <a:lnSpc>
                <a:spcPct val="100000"/>
              </a:lnSpc>
              <a:spcBef>
                <a:spcPts val="0"/>
              </a:spcBef>
              <a:spcAft>
                <a:spcPts val="0"/>
              </a:spcAft>
              <a:buClr>
                <a:schemeClr val="dk1"/>
              </a:buClr>
              <a:buSzPts val="1100"/>
              <a:buChar char="●"/>
            </a:pPr>
            <a:r>
              <a:rPr lang="en-US" dirty="0">
                <a:solidFill>
                  <a:schemeClr val="dk1"/>
                </a:solidFill>
              </a:rPr>
              <a:t>Monitor the Padlet board as participants contribute and ensure that the ideas remain focused on the specific categories.</a:t>
            </a:r>
            <a:endParaRPr dirty="0">
              <a:solidFill>
                <a:schemeClr val="dk1"/>
              </a:solidFill>
            </a:endParaRPr>
          </a:p>
          <a:p>
            <a:pPr marL="457200" lvl="0" indent="-298450" algn="l" rtl="0">
              <a:lnSpc>
                <a:spcPct val="100000"/>
              </a:lnSpc>
              <a:spcBef>
                <a:spcPts val="0"/>
              </a:spcBef>
              <a:spcAft>
                <a:spcPts val="0"/>
              </a:spcAft>
              <a:buClr>
                <a:schemeClr val="dk1"/>
              </a:buClr>
              <a:buSzPts val="1100"/>
              <a:buChar char="●"/>
            </a:pPr>
            <a:r>
              <a:rPr lang="en-US" b="1" dirty="0">
                <a:solidFill>
                  <a:schemeClr val="dk1"/>
                </a:solidFill>
              </a:rPr>
              <a:t>🗣️ Facilitation tip.</a:t>
            </a:r>
            <a:r>
              <a:rPr lang="en-US" dirty="0">
                <a:solidFill>
                  <a:schemeClr val="dk1"/>
                </a:solidFill>
              </a:rPr>
              <a:t> If groups are struggling to get started, consider sharing one example to help nurture the conversation</a:t>
            </a:r>
            <a:endParaRPr dirty="0">
              <a:solidFill>
                <a:schemeClr val="dk1"/>
              </a:solidFill>
            </a:endParaRPr>
          </a:p>
          <a:p>
            <a:pPr marL="914400" lvl="1" indent="-298450" algn="l" rtl="0">
              <a:lnSpc>
                <a:spcPct val="100000"/>
              </a:lnSpc>
              <a:spcBef>
                <a:spcPts val="0"/>
              </a:spcBef>
              <a:spcAft>
                <a:spcPts val="0"/>
              </a:spcAft>
              <a:buClr>
                <a:schemeClr val="dk1"/>
              </a:buClr>
              <a:buSzPts val="1100"/>
              <a:buChar char="○"/>
            </a:pPr>
            <a:r>
              <a:rPr lang="en-US" dirty="0">
                <a:solidFill>
                  <a:schemeClr val="dk1"/>
                </a:solidFill>
              </a:rPr>
              <a:t>Setting and achieving positive goals</a:t>
            </a:r>
            <a:endParaRPr dirty="0">
              <a:solidFill>
                <a:schemeClr val="dk1"/>
              </a:solidFill>
            </a:endParaRPr>
          </a:p>
          <a:p>
            <a:pPr marL="914400" lvl="1" indent="-298450" algn="l" rtl="0">
              <a:lnSpc>
                <a:spcPct val="100000"/>
              </a:lnSpc>
              <a:spcBef>
                <a:spcPts val="0"/>
              </a:spcBef>
              <a:spcAft>
                <a:spcPts val="0"/>
              </a:spcAft>
              <a:buClr>
                <a:schemeClr val="dk1"/>
              </a:buClr>
              <a:buSzPts val="1100"/>
              <a:buChar char="○"/>
            </a:pPr>
            <a:r>
              <a:rPr lang="en-US" dirty="0">
                <a:solidFill>
                  <a:schemeClr val="dk1"/>
                </a:solidFill>
              </a:rPr>
              <a:t>Fostering empathy and positive relationships</a:t>
            </a:r>
            <a:endParaRPr dirty="0">
              <a:solidFill>
                <a:schemeClr val="dk1"/>
              </a:solidFill>
            </a:endParaRPr>
          </a:p>
          <a:p>
            <a:pPr marL="914400" lvl="1" indent="-298450" algn="l" rtl="0">
              <a:lnSpc>
                <a:spcPct val="100000"/>
              </a:lnSpc>
              <a:spcBef>
                <a:spcPts val="0"/>
              </a:spcBef>
              <a:spcAft>
                <a:spcPts val="0"/>
              </a:spcAft>
              <a:buClr>
                <a:schemeClr val="dk1"/>
              </a:buClr>
              <a:buSzPts val="1100"/>
              <a:buChar char="○"/>
            </a:pPr>
            <a:r>
              <a:rPr lang="en-US" dirty="0">
                <a:solidFill>
                  <a:schemeClr val="dk1"/>
                </a:solidFill>
              </a:rPr>
              <a:t>Encouraging responsible decision-making</a:t>
            </a:r>
            <a:endParaRPr dirty="0">
              <a:solidFill>
                <a:schemeClr val="dk1"/>
              </a:solidFill>
            </a:endParaRPr>
          </a:p>
          <a:p>
            <a:pPr marL="914400" lvl="1" indent="-298450" algn="l" rtl="0">
              <a:lnSpc>
                <a:spcPct val="100000"/>
              </a:lnSpc>
              <a:spcBef>
                <a:spcPts val="0"/>
              </a:spcBef>
              <a:spcAft>
                <a:spcPts val="0"/>
              </a:spcAft>
              <a:buClr>
                <a:schemeClr val="dk1"/>
              </a:buClr>
              <a:buSzPts val="1100"/>
              <a:buChar char="○"/>
            </a:pPr>
            <a:r>
              <a:rPr lang="en-US" dirty="0">
                <a:solidFill>
                  <a:schemeClr val="dk1"/>
                </a:solidFill>
              </a:rPr>
              <a:t>Supporting self-awareness and self-management</a:t>
            </a:r>
            <a:endParaRPr b="1" dirty="0">
              <a:solidFill>
                <a:schemeClr val="dk1"/>
              </a:solidFill>
            </a:endParaRPr>
          </a:p>
          <a:p>
            <a:pPr marL="0" lvl="0" indent="0" algn="l" rtl="0">
              <a:lnSpc>
                <a:spcPct val="100000"/>
              </a:lnSpc>
              <a:spcBef>
                <a:spcPts val="0"/>
              </a:spcBef>
              <a:spcAft>
                <a:spcPts val="0"/>
              </a:spcAft>
              <a:buSzPts val="1100"/>
              <a:buNone/>
            </a:pPr>
            <a:r>
              <a:rPr lang="en-US" b="1" dirty="0">
                <a:solidFill>
                  <a:schemeClr val="dk1"/>
                </a:solidFill>
              </a:rPr>
              <a:t>Links:</a:t>
            </a:r>
          </a:p>
          <a:p>
            <a:pPr marL="171450" indent="-171450"/>
            <a:r>
              <a:rPr lang="en-US" dirty="0">
                <a:solidFill>
                  <a:schemeClr val="dk1"/>
                </a:solidFill>
              </a:rPr>
              <a:t>Padlet Template: </a:t>
            </a:r>
            <a:r>
              <a:rPr lang="en-US" dirty="0">
                <a:solidFill>
                  <a:schemeClr val="dk1"/>
                </a:solidFill>
                <a:hlinkClick r:id="rId13"/>
              </a:rPr>
              <a:t>https://padlet.com/OTANTraining/remake-link/47wMbpD5wyo6brBm</a:t>
            </a:r>
            <a:endParaRPr lang="en-US" dirty="0">
              <a:solidFill>
                <a:schemeClr val="dk1"/>
              </a:solidFill>
            </a:endParaRPr>
          </a:p>
          <a:p>
            <a:pPr marL="171450" indent="-171450"/>
            <a:r>
              <a:rPr lang="en-US" dirty="0">
                <a:solidFill>
                  <a:schemeClr val="dk1"/>
                </a:solidFill>
              </a:rPr>
              <a:t>Canva: </a:t>
            </a:r>
            <a:r>
              <a:rPr lang="en-US" dirty="0">
                <a:solidFill>
                  <a:schemeClr val="dk1"/>
                </a:solidFill>
                <a:hlinkClick r:id="rId4"/>
              </a:rPr>
              <a:t>https://www.canva.com/</a:t>
            </a:r>
            <a:endParaRPr lang="en-US" dirty="0">
              <a:solidFill>
                <a:schemeClr val="dk1"/>
              </a:solidFill>
            </a:endParaRPr>
          </a:p>
          <a:p>
            <a:pPr marL="171450" indent="-171450"/>
            <a:r>
              <a:rPr lang="en-US" dirty="0" err="1">
                <a:solidFill>
                  <a:schemeClr val="dk1"/>
                </a:solidFill>
              </a:rPr>
              <a:t>Pintrest</a:t>
            </a:r>
            <a:r>
              <a:rPr lang="en-US" dirty="0">
                <a:solidFill>
                  <a:schemeClr val="dk1"/>
                </a:solidFill>
              </a:rPr>
              <a:t>: </a:t>
            </a:r>
            <a:r>
              <a:rPr lang="en-US" dirty="0">
                <a:solidFill>
                  <a:schemeClr val="dk1"/>
                </a:solidFill>
                <a:hlinkClick r:id="rId5"/>
              </a:rPr>
              <a:t>https://www.pinterest.com/</a:t>
            </a:r>
            <a:r>
              <a:rPr lang="en-US" dirty="0">
                <a:solidFill>
                  <a:schemeClr val="dk1"/>
                </a:solidFill>
              </a:rPr>
              <a:t> </a:t>
            </a:r>
          </a:p>
          <a:p>
            <a:pPr marL="171450" indent="-171450"/>
            <a:r>
              <a:rPr lang="en-US" dirty="0">
                <a:solidFill>
                  <a:schemeClr val="dk1"/>
                </a:solidFill>
              </a:rPr>
              <a:t>Flip: </a:t>
            </a:r>
            <a:r>
              <a:rPr lang="en-US" dirty="0">
                <a:solidFill>
                  <a:schemeClr val="dk1"/>
                </a:solidFill>
                <a:hlinkClick r:id="rId14"/>
              </a:rPr>
              <a:t>https://info.flip.com/en-us.html</a:t>
            </a:r>
            <a:endParaRPr lang="en-US" dirty="0">
              <a:solidFill>
                <a:schemeClr val="dk1"/>
              </a:solidFill>
            </a:endParaRPr>
          </a:p>
          <a:p>
            <a:pPr marL="171450" indent="-171450"/>
            <a:r>
              <a:rPr lang="en-US" dirty="0">
                <a:solidFill>
                  <a:schemeClr val="dk1"/>
                </a:solidFill>
              </a:rPr>
              <a:t>Padlet: </a:t>
            </a:r>
            <a:r>
              <a:rPr lang="en-US" dirty="0">
                <a:solidFill>
                  <a:schemeClr val="dk1"/>
                </a:solidFill>
                <a:hlinkClick r:id="rId15"/>
              </a:rPr>
              <a:t>https://padlet.com/account/setup</a:t>
            </a:r>
            <a:endParaRPr lang="en-US" dirty="0">
              <a:solidFill>
                <a:schemeClr val="dk1"/>
              </a:solidFill>
            </a:endParaRPr>
          </a:p>
          <a:p>
            <a:pPr marL="171450" indent="-171450"/>
            <a:r>
              <a:rPr lang="en-US" dirty="0" err="1">
                <a:solidFill>
                  <a:schemeClr val="dk1"/>
                </a:solidFill>
              </a:rPr>
              <a:t>ePals</a:t>
            </a:r>
            <a:r>
              <a:rPr lang="en-US" dirty="0">
                <a:solidFill>
                  <a:schemeClr val="dk1"/>
                </a:solidFill>
              </a:rPr>
              <a:t>: </a:t>
            </a:r>
            <a:r>
              <a:rPr lang="en-US" dirty="0">
                <a:solidFill>
                  <a:schemeClr val="dk1"/>
                </a:solidFill>
                <a:hlinkClick r:id="rId16"/>
              </a:rPr>
              <a:t>https://www.epals.com/#/connections</a:t>
            </a:r>
            <a:endParaRPr lang="en-US" dirty="0">
              <a:solidFill>
                <a:schemeClr val="dk1"/>
              </a:solidFill>
            </a:endParaRPr>
          </a:p>
          <a:p>
            <a:pPr marL="171450" indent="-171450"/>
            <a:r>
              <a:rPr lang="en-US" dirty="0">
                <a:solidFill>
                  <a:schemeClr val="dk1"/>
                </a:solidFill>
              </a:rPr>
              <a:t>Microsoft Word: </a:t>
            </a:r>
            <a:r>
              <a:rPr lang="en-US" dirty="0">
                <a:solidFill>
                  <a:schemeClr val="dk1"/>
                </a:solidFill>
                <a:hlinkClick r:id="rId8"/>
              </a:rPr>
              <a:t>https://www.microsoft.com/en-us/microsoft-365/word</a:t>
            </a:r>
            <a:endParaRPr lang="en-US" dirty="0">
              <a:solidFill>
                <a:schemeClr val="dk1"/>
              </a:solidFill>
            </a:endParaRPr>
          </a:p>
          <a:p>
            <a:pPr marL="171450" indent="-171450"/>
            <a:r>
              <a:rPr lang="en-US" dirty="0">
                <a:solidFill>
                  <a:schemeClr val="dk1"/>
                </a:solidFill>
              </a:rPr>
              <a:t>ICivics: </a:t>
            </a:r>
            <a:r>
              <a:rPr lang="en-US" dirty="0">
                <a:solidFill>
                  <a:schemeClr val="dk1"/>
                </a:solidFill>
                <a:hlinkClick r:id="rId9"/>
              </a:rPr>
              <a:t>https://www.icivics.org/</a:t>
            </a:r>
            <a:endParaRPr lang="en-US" dirty="0">
              <a:solidFill>
                <a:schemeClr val="dk1"/>
              </a:solidFill>
            </a:endParaRPr>
          </a:p>
          <a:p>
            <a:pPr marL="171450" indent="-171450"/>
            <a:r>
              <a:rPr lang="en-US" dirty="0" err="1">
                <a:solidFill>
                  <a:schemeClr val="dk1"/>
                </a:solidFill>
              </a:rPr>
              <a:t>Daylio</a:t>
            </a:r>
            <a:r>
              <a:rPr lang="en-US" dirty="0">
                <a:solidFill>
                  <a:schemeClr val="dk1"/>
                </a:solidFill>
              </a:rPr>
              <a:t>: </a:t>
            </a:r>
            <a:r>
              <a:rPr lang="en-US" dirty="0">
                <a:solidFill>
                  <a:schemeClr val="dk1"/>
                </a:solidFill>
                <a:hlinkClick r:id="rId10"/>
              </a:rPr>
              <a:t>https://daylio.net/</a:t>
            </a:r>
            <a:endParaRPr lang="en-US" dirty="0">
              <a:solidFill>
                <a:schemeClr val="dk1"/>
              </a:solidFill>
            </a:endParaRPr>
          </a:p>
          <a:p>
            <a:pPr marL="171450" indent="-171450"/>
            <a:r>
              <a:rPr lang="en-US" dirty="0">
                <a:solidFill>
                  <a:schemeClr val="dk1"/>
                </a:solidFill>
              </a:rPr>
              <a:t>Headspace: </a:t>
            </a:r>
            <a:r>
              <a:rPr lang="en-US" dirty="0">
                <a:solidFill>
                  <a:schemeClr val="dk1"/>
                </a:solidFill>
                <a:hlinkClick r:id="rId11"/>
              </a:rPr>
              <a:t>https://www.headspace.com/</a:t>
            </a:r>
            <a:endParaRPr lang="en-US" dirty="0">
              <a:solidFill>
                <a:schemeClr val="dk1"/>
              </a:solidFill>
            </a:endParaRPr>
          </a:p>
          <a:p>
            <a:pPr marL="171450" indent="-171450"/>
            <a:r>
              <a:rPr lang="en-US" dirty="0">
                <a:solidFill>
                  <a:schemeClr val="dk1"/>
                </a:solidFill>
              </a:rPr>
              <a:t>Calm: </a:t>
            </a:r>
            <a:r>
              <a:rPr lang="en-US" dirty="0">
                <a:solidFill>
                  <a:schemeClr val="dk1"/>
                </a:solidFill>
                <a:hlinkClick r:id="rId12"/>
              </a:rPr>
              <a:t>https://www.calm.com/</a:t>
            </a:r>
            <a:endParaRPr lang="en-US" dirty="0">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4f43a708a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g24f43a708ab_0_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 = 20 minutes for the full activity: 10 minutes for small group brainstorming (previous </a:t>
            </a:r>
            <a:r>
              <a:rPr lang="en-US" u="sng" dirty="0">
                <a:solidFill>
                  <a:schemeClr val="hlink"/>
                </a:solidFill>
                <a:hlinkClick r:id="rId3" action="ppaction://hlinksldjump"/>
              </a:rPr>
              <a:t>slide #11</a:t>
            </a:r>
            <a:r>
              <a:rPr lang="en-US" dirty="0">
                <a:solidFill>
                  <a:schemeClr val="dk1"/>
                </a:solidFill>
              </a:rPr>
              <a:t>) and 10 minutes for reflection on this slide (#12)</a:t>
            </a:r>
            <a:endParaRPr dirty="0">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US" dirty="0">
                <a:solidFill>
                  <a:schemeClr val="dk1"/>
                </a:solidFill>
              </a:rPr>
              <a:t>After the activity time, bring participants' attention back to the main session.</a:t>
            </a:r>
            <a:endParaRPr dirty="0">
              <a:solidFill>
                <a:schemeClr val="dk1"/>
              </a:solidFill>
            </a:endParaRPr>
          </a:p>
          <a:p>
            <a:pPr marL="457200" lvl="0" indent="-298450" algn="l" rtl="0">
              <a:lnSpc>
                <a:spcPct val="100000"/>
              </a:lnSpc>
              <a:spcBef>
                <a:spcPts val="0"/>
              </a:spcBef>
              <a:spcAft>
                <a:spcPts val="0"/>
              </a:spcAft>
              <a:buClr>
                <a:schemeClr val="dk1"/>
              </a:buClr>
              <a:buSzPts val="1100"/>
              <a:buChar char="●"/>
            </a:pPr>
            <a:r>
              <a:rPr lang="en-US" dirty="0">
                <a:solidFill>
                  <a:schemeClr val="dk1"/>
                </a:solidFill>
              </a:rPr>
              <a:t>Review the ideas and strategies shared on the Padlet board together as a group.</a:t>
            </a:r>
            <a:endParaRPr dirty="0">
              <a:solidFill>
                <a:schemeClr val="dk1"/>
              </a:solidFill>
            </a:endParaRPr>
          </a:p>
          <a:p>
            <a:pPr marL="457200" lvl="0" indent="-298450" algn="l" rtl="0">
              <a:lnSpc>
                <a:spcPct val="100000"/>
              </a:lnSpc>
              <a:spcBef>
                <a:spcPts val="0"/>
              </a:spcBef>
              <a:spcAft>
                <a:spcPts val="0"/>
              </a:spcAft>
              <a:buClr>
                <a:schemeClr val="dk1"/>
              </a:buClr>
              <a:buSzPts val="1100"/>
              <a:buChar char="●"/>
            </a:pPr>
            <a:r>
              <a:rPr lang="en-US" dirty="0">
                <a:solidFill>
                  <a:schemeClr val="dk1"/>
                </a:solidFill>
              </a:rPr>
              <a:t>Encourage participants to elaborate on their suggestions and share examples from their own experiences. You can help nurture the conversation with some of these examples.</a:t>
            </a:r>
            <a:endParaRPr dirty="0">
              <a:solidFill>
                <a:schemeClr val="dk1"/>
              </a:solidFill>
            </a:endParaRPr>
          </a:p>
          <a:p>
            <a:pPr marL="914400" lvl="1" indent="-298450" algn="l" rtl="0">
              <a:lnSpc>
                <a:spcPct val="100000"/>
              </a:lnSpc>
              <a:spcBef>
                <a:spcPts val="0"/>
              </a:spcBef>
              <a:spcAft>
                <a:spcPts val="0"/>
              </a:spcAft>
              <a:buClr>
                <a:schemeClr val="dk1"/>
              </a:buClr>
              <a:buSzPts val="1100"/>
              <a:buChar char="○"/>
            </a:pPr>
            <a:r>
              <a:rPr lang="en-US" dirty="0">
                <a:solidFill>
                  <a:schemeClr val="dk1"/>
                </a:solidFill>
              </a:rPr>
              <a:t>Setting and achieving positive goals</a:t>
            </a:r>
            <a:endParaRPr dirty="0">
              <a:solidFill>
                <a:schemeClr val="dk1"/>
              </a:solidFill>
            </a:endParaRPr>
          </a:p>
          <a:p>
            <a:pPr marL="1371600" lvl="2" indent="-298450" algn="l" rtl="0">
              <a:lnSpc>
                <a:spcPct val="100000"/>
              </a:lnSpc>
              <a:spcBef>
                <a:spcPts val="0"/>
              </a:spcBef>
              <a:spcAft>
                <a:spcPts val="0"/>
              </a:spcAft>
              <a:buClr>
                <a:schemeClr val="dk1"/>
              </a:buClr>
              <a:buSzPts val="1100"/>
              <a:buChar char="■"/>
            </a:pPr>
            <a:r>
              <a:rPr lang="en-US" dirty="0">
                <a:solidFill>
                  <a:schemeClr val="dk1"/>
                </a:solidFill>
              </a:rPr>
              <a:t>Using Google Docs to write and track goals</a:t>
            </a:r>
            <a:endParaRPr dirty="0">
              <a:solidFill>
                <a:schemeClr val="dk1"/>
              </a:solidFill>
            </a:endParaRPr>
          </a:p>
          <a:p>
            <a:pPr lvl="2">
              <a:buClr>
                <a:schemeClr val="dk1"/>
              </a:buClr>
            </a:pPr>
            <a:r>
              <a:rPr lang="en-US" dirty="0">
                <a:solidFill>
                  <a:schemeClr val="dk1"/>
                </a:solidFill>
              </a:rPr>
              <a:t>Develop a vision board with Canva* or Pinterest*.</a:t>
            </a:r>
          </a:p>
          <a:p>
            <a:pPr marL="914400" lvl="1" indent="-298450" algn="l" rtl="0">
              <a:lnSpc>
                <a:spcPct val="100000"/>
              </a:lnSpc>
              <a:spcBef>
                <a:spcPts val="0"/>
              </a:spcBef>
              <a:spcAft>
                <a:spcPts val="0"/>
              </a:spcAft>
              <a:buClr>
                <a:schemeClr val="dk1"/>
              </a:buClr>
              <a:buSzPts val="1100"/>
              <a:buChar char="○"/>
            </a:pPr>
            <a:r>
              <a:rPr lang="en-US" dirty="0">
                <a:solidFill>
                  <a:schemeClr val="dk1"/>
                </a:solidFill>
              </a:rPr>
              <a:t>Fostering empathy and positive relationships</a:t>
            </a:r>
            <a:endParaRPr dirty="0">
              <a:solidFill>
                <a:schemeClr val="dk1"/>
              </a:solidFill>
            </a:endParaRPr>
          </a:p>
          <a:p>
            <a:pPr lvl="2">
              <a:buClr>
                <a:schemeClr val="dk1"/>
              </a:buClr>
            </a:pPr>
            <a:r>
              <a:rPr lang="en-US" dirty="0">
                <a:solidFill>
                  <a:schemeClr val="dk1"/>
                </a:solidFill>
              </a:rPr>
              <a:t>Use Flip* or Padlet* to create a virtual appreciation wall where learners can express gratitude and appreciation for their peers accomplishments or supportive actions</a:t>
            </a:r>
            <a:endParaRPr dirty="0">
              <a:solidFill>
                <a:schemeClr val="dk1"/>
              </a:solidFill>
            </a:endParaRPr>
          </a:p>
          <a:p>
            <a:pPr lvl="2">
              <a:buClr>
                <a:schemeClr val="dk1"/>
              </a:buClr>
            </a:pPr>
            <a:r>
              <a:rPr lang="en-US" dirty="0">
                <a:solidFill>
                  <a:schemeClr val="dk1"/>
                </a:solidFill>
              </a:rPr>
              <a:t>Create a virtual pen pal program with </a:t>
            </a:r>
            <a:r>
              <a:rPr lang="en-US" u="sng" dirty="0">
                <a:solidFill>
                  <a:schemeClr val="hlink"/>
                </a:solidFill>
                <a:hlinkClick r:id="rId4"/>
              </a:rPr>
              <a:t>ePals</a:t>
            </a:r>
            <a:r>
              <a:rPr lang="en-US" u="sng" dirty="0">
                <a:solidFill>
                  <a:srgbClr val="2200CC"/>
                </a:solidFill>
              </a:rPr>
              <a:t>*</a:t>
            </a:r>
            <a:r>
              <a:rPr lang="en-US" dirty="0">
                <a:solidFill>
                  <a:schemeClr val="dk1"/>
                </a:solidFill>
              </a:rPr>
              <a:t> where learners can connect with other students from around the world</a:t>
            </a:r>
            <a:endParaRPr dirty="0">
              <a:solidFill>
                <a:schemeClr val="dk1"/>
              </a:solidFill>
            </a:endParaRPr>
          </a:p>
          <a:p>
            <a:pPr marL="914400" lvl="1" indent="-298450" algn="l" rtl="0">
              <a:lnSpc>
                <a:spcPct val="100000"/>
              </a:lnSpc>
              <a:spcBef>
                <a:spcPts val="0"/>
              </a:spcBef>
              <a:spcAft>
                <a:spcPts val="0"/>
              </a:spcAft>
              <a:buClr>
                <a:schemeClr val="dk1"/>
              </a:buClr>
              <a:buSzPts val="1100"/>
              <a:buChar char="○"/>
            </a:pPr>
            <a:r>
              <a:rPr lang="en-US" dirty="0">
                <a:solidFill>
                  <a:schemeClr val="dk1"/>
                </a:solidFill>
              </a:rPr>
              <a:t>Encouraging responsible decision-making</a:t>
            </a:r>
            <a:endParaRPr dirty="0">
              <a:solidFill>
                <a:schemeClr val="dk1"/>
              </a:solidFill>
            </a:endParaRPr>
          </a:p>
          <a:p>
            <a:pPr marL="1371600" lvl="2" indent="-298450" algn="l" rtl="0">
              <a:lnSpc>
                <a:spcPct val="100000"/>
              </a:lnSpc>
              <a:spcBef>
                <a:spcPts val="0"/>
              </a:spcBef>
              <a:spcAft>
                <a:spcPts val="0"/>
              </a:spcAft>
              <a:buClr>
                <a:schemeClr val="dk1"/>
              </a:buClr>
              <a:buSzPts val="1100"/>
              <a:buChar char="■"/>
            </a:pPr>
            <a:r>
              <a:rPr lang="en-US" dirty="0">
                <a:solidFill>
                  <a:schemeClr val="dk1"/>
                </a:solidFill>
              </a:rPr>
              <a:t>Use Microsoft Word* to document important decisions made, reflect on the outcomes, and identify areas for improvement</a:t>
            </a:r>
            <a:endParaRPr dirty="0">
              <a:solidFill>
                <a:schemeClr val="dk1"/>
              </a:solidFill>
            </a:endParaRPr>
          </a:p>
          <a:p>
            <a:pPr lvl="2">
              <a:buClr>
                <a:schemeClr val="dk1"/>
              </a:buClr>
            </a:pPr>
            <a:r>
              <a:rPr lang="en-US" dirty="0">
                <a:solidFill>
                  <a:schemeClr val="dk1"/>
                </a:solidFill>
              </a:rPr>
              <a:t>Use </a:t>
            </a:r>
            <a:r>
              <a:rPr lang="en-US" u="sng" dirty="0">
                <a:solidFill>
                  <a:schemeClr val="hlink"/>
                </a:solidFill>
                <a:hlinkClick r:id="rId5"/>
              </a:rPr>
              <a:t>iCivics</a:t>
            </a:r>
            <a:r>
              <a:rPr lang="en-US" u="sng" dirty="0">
                <a:solidFill>
                  <a:srgbClr val="2200CC"/>
                </a:solidFill>
              </a:rPr>
              <a:t>*</a:t>
            </a:r>
            <a:r>
              <a:rPr lang="en-US" dirty="0">
                <a:solidFill>
                  <a:schemeClr val="dk1"/>
                </a:solidFill>
              </a:rPr>
              <a:t> to create simulations where learners are provided with realistic scenarios and challenges that require responsible decision-making</a:t>
            </a:r>
            <a:endParaRPr dirty="0">
              <a:solidFill>
                <a:schemeClr val="dk1"/>
              </a:solidFill>
            </a:endParaRPr>
          </a:p>
          <a:p>
            <a:pPr marL="914400" lvl="1" indent="-298450" algn="l" rtl="0">
              <a:lnSpc>
                <a:spcPct val="100000"/>
              </a:lnSpc>
              <a:spcBef>
                <a:spcPts val="0"/>
              </a:spcBef>
              <a:spcAft>
                <a:spcPts val="0"/>
              </a:spcAft>
              <a:buClr>
                <a:schemeClr val="dk1"/>
              </a:buClr>
              <a:buSzPts val="1100"/>
              <a:buChar char="○"/>
            </a:pPr>
            <a:r>
              <a:rPr lang="en-US" dirty="0">
                <a:solidFill>
                  <a:schemeClr val="dk1"/>
                </a:solidFill>
              </a:rPr>
              <a:t>Supporting self-awareness and self-management</a:t>
            </a:r>
            <a:endParaRPr dirty="0">
              <a:solidFill>
                <a:schemeClr val="dk1"/>
              </a:solidFill>
            </a:endParaRPr>
          </a:p>
          <a:p>
            <a:pPr marL="1371600" lvl="2" indent="-298450" algn="l" rtl="0">
              <a:lnSpc>
                <a:spcPct val="100000"/>
              </a:lnSpc>
              <a:spcBef>
                <a:spcPts val="0"/>
              </a:spcBef>
              <a:spcAft>
                <a:spcPts val="0"/>
              </a:spcAft>
              <a:buClr>
                <a:schemeClr val="dk1"/>
              </a:buClr>
              <a:buSzPts val="1100"/>
              <a:buChar char="■"/>
            </a:pPr>
            <a:r>
              <a:rPr lang="en-US" dirty="0">
                <a:solidFill>
                  <a:schemeClr val="dk1"/>
                </a:solidFill>
              </a:rPr>
              <a:t>Use digital mood trackers like </a:t>
            </a:r>
            <a:r>
              <a:rPr lang="en-US" dirty="0" err="1">
                <a:solidFill>
                  <a:schemeClr val="dk1"/>
                </a:solidFill>
              </a:rPr>
              <a:t>Daylio</a:t>
            </a:r>
            <a:r>
              <a:rPr lang="en-US" dirty="0">
                <a:solidFill>
                  <a:schemeClr val="dk1"/>
                </a:solidFill>
              </a:rPr>
              <a:t>* to help learners develop self-awareness by tracking their emotions and identifying patterns</a:t>
            </a:r>
            <a:endParaRPr dirty="0">
              <a:solidFill>
                <a:schemeClr val="dk1"/>
              </a:solidFill>
            </a:endParaRPr>
          </a:p>
          <a:p>
            <a:pPr marL="1371600" lvl="2" indent="-298450" algn="l" rtl="0">
              <a:lnSpc>
                <a:spcPct val="100000"/>
              </a:lnSpc>
              <a:spcBef>
                <a:spcPts val="0"/>
              </a:spcBef>
              <a:spcAft>
                <a:spcPts val="0"/>
              </a:spcAft>
              <a:buClr>
                <a:schemeClr val="dk1"/>
              </a:buClr>
              <a:buSzPts val="1100"/>
              <a:buChar char="■"/>
            </a:pPr>
            <a:r>
              <a:rPr lang="en-US" dirty="0">
                <a:solidFill>
                  <a:schemeClr val="dk1"/>
                </a:solidFill>
              </a:rPr>
              <a:t>Share mindfulness apps like Headspace* or Calm* to help learners practice mindfulness and relaxation apps to support the development of self-management and stress reduction</a:t>
            </a:r>
            <a:endParaRPr dirty="0">
              <a:solidFill>
                <a:schemeClr val="dk1"/>
              </a:solidFill>
            </a:endParaRPr>
          </a:p>
          <a:p>
            <a:pPr marL="457200" lvl="0" indent="-298450" algn="l" rtl="0">
              <a:lnSpc>
                <a:spcPct val="100000"/>
              </a:lnSpc>
              <a:spcBef>
                <a:spcPts val="0"/>
              </a:spcBef>
              <a:spcAft>
                <a:spcPts val="0"/>
              </a:spcAft>
              <a:buClr>
                <a:schemeClr val="dk1"/>
              </a:buClr>
              <a:buSzPts val="1100"/>
              <a:buChar char="●"/>
            </a:pPr>
            <a:r>
              <a:rPr lang="en-US" dirty="0">
                <a:solidFill>
                  <a:schemeClr val="dk1"/>
                </a:solidFill>
              </a:rPr>
              <a:t>Facilitate a discussion by asking questions that prompt participants to reflect on the effectiveness and feasibility of the strategies shared.</a:t>
            </a:r>
            <a:endParaRPr dirty="0">
              <a:solidFill>
                <a:schemeClr val="dk1"/>
              </a:solidFill>
            </a:endParaRPr>
          </a:p>
          <a:p>
            <a:pPr marL="914400" lvl="1" indent="-298450" algn="l" rtl="0">
              <a:lnSpc>
                <a:spcPct val="100000"/>
              </a:lnSpc>
              <a:spcBef>
                <a:spcPts val="0"/>
              </a:spcBef>
              <a:spcAft>
                <a:spcPts val="0"/>
              </a:spcAft>
              <a:buClr>
                <a:schemeClr val="dk1"/>
              </a:buClr>
              <a:buSzPts val="1100"/>
              <a:buChar char="○"/>
            </a:pPr>
            <a:r>
              <a:rPr lang="en-US" dirty="0">
                <a:solidFill>
                  <a:schemeClr val="dk1"/>
                </a:solidFill>
              </a:rPr>
              <a:t>Which strategies shared on the Padlet board resonate with you the most? Why do you find them effective or compelling?</a:t>
            </a:r>
            <a:endParaRPr dirty="0">
              <a:solidFill>
                <a:schemeClr val="dk1"/>
              </a:solidFill>
            </a:endParaRPr>
          </a:p>
          <a:p>
            <a:pPr marL="914400" lvl="1" indent="-298450" algn="l" rtl="0">
              <a:lnSpc>
                <a:spcPct val="100000"/>
              </a:lnSpc>
              <a:spcBef>
                <a:spcPts val="0"/>
              </a:spcBef>
              <a:spcAft>
                <a:spcPts val="0"/>
              </a:spcAft>
              <a:buClr>
                <a:schemeClr val="dk1"/>
              </a:buClr>
              <a:buSzPts val="1100"/>
              <a:buChar char="○"/>
            </a:pPr>
            <a:r>
              <a:rPr lang="en-US" dirty="0">
                <a:solidFill>
                  <a:schemeClr val="dk1"/>
                </a:solidFill>
              </a:rPr>
              <a:t>Reflecting on your own teaching context, how feasible do you think these strategies are to implement? Are there any specific challenges or considerations you anticipate?</a:t>
            </a:r>
            <a:endParaRPr dirty="0">
              <a:solidFill>
                <a:schemeClr val="dk1"/>
              </a:solidFill>
            </a:endParaRPr>
          </a:p>
          <a:p>
            <a:pPr marL="914400" lvl="1" indent="-298450" algn="l" rtl="0">
              <a:lnSpc>
                <a:spcPct val="100000"/>
              </a:lnSpc>
              <a:spcBef>
                <a:spcPts val="0"/>
              </a:spcBef>
              <a:spcAft>
                <a:spcPts val="0"/>
              </a:spcAft>
              <a:buClr>
                <a:schemeClr val="dk1"/>
              </a:buClr>
              <a:buSzPts val="1100"/>
              <a:buChar char="○"/>
            </a:pPr>
            <a:r>
              <a:rPr lang="en-US" dirty="0">
                <a:solidFill>
                  <a:schemeClr val="dk1"/>
                </a:solidFill>
              </a:rPr>
              <a:t>What digital tools could be used to support these activities?</a:t>
            </a:r>
            <a:endParaRPr dirty="0">
              <a:solidFill>
                <a:schemeClr val="dk1"/>
              </a:solidFill>
            </a:endParaRPr>
          </a:p>
          <a:p>
            <a:pPr marL="457200" lvl="0" indent="-298450" algn="l" rtl="0">
              <a:lnSpc>
                <a:spcPct val="100000"/>
              </a:lnSpc>
              <a:spcBef>
                <a:spcPts val="0"/>
              </a:spcBef>
              <a:spcAft>
                <a:spcPts val="0"/>
              </a:spcAft>
              <a:buClr>
                <a:schemeClr val="dk1"/>
              </a:buClr>
              <a:buSzPts val="1100"/>
              <a:buChar char="●"/>
            </a:pPr>
            <a:r>
              <a:rPr lang="en-US" dirty="0">
                <a:solidFill>
                  <a:schemeClr val="dk1"/>
                </a:solidFill>
              </a:rPr>
              <a:t>Encourage participants to highlight strategies that resonate with them or that they are interested in trying out in their own classrooms.</a:t>
            </a:r>
            <a:endParaRPr dirty="0">
              <a:solidFill>
                <a:schemeClr val="dk1"/>
              </a:solidFill>
            </a:endParaRPr>
          </a:p>
          <a:p>
            <a:pPr marL="0" lvl="0" indent="0" algn="l" rtl="0">
              <a:lnSpc>
                <a:spcPct val="115000"/>
              </a:lnSpc>
              <a:spcBef>
                <a:spcPts val="0"/>
              </a:spcBef>
              <a:spcAft>
                <a:spcPts val="0"/>
              </a:spcAft>
              <a:buSzPts val="1100"/>
              <a:buNone/>
            </a:pPr>
            <a:endParaRPr>
              <a:solidFill>
                <a:schemeClr val="dk1"/>
              </a:solidFill>
            </a:endParaRPr>
          </a:p>
          <a:p>
            <a:pPr marL="0" indent="0">
              <a:buNone/>
            </a:pPr>
            <a:r>
              <a:rPr lang="en-US" b="1" dirty="0">
                <a:solidFill>
                  <a:schemeClr val="dk1"/>
                </a:solidFill>
              </a:rPr>
              <a:t>Links:</a:t>
            </a:r>
            <a:endParaRPr lang="en-US" dirty="0">
              <a:solidFill>
                <a:schemeClr val="dk1"/>
              </a:solidFill>
            </a:endParaRPr>
          </a:p>
          <a:p>
            <a:pPr marL="171450" indent="-171450"/>
            <a:r>
              <a:rPr lang="en-US" dirty="0">
                <a:solidFill>
                  <a:schemeClr val="dk1"/>
                </a:solidFill>
              </a:rPr>
              <a:t>Canva: </a:t>
            </a:r>
            <a:r>
              <a:rPr lang="en-US" dirty="0">
                <a:solidFill>
                  <a:schemeClr val="dk1"/>
                </a:solidFill>
                <a:hlinkClick r:id="rId6"/>
              </a:rPr>
              <a:t>https://www.canva.com/</a:t>
            </a:r>
            <a:endParaRPr lang="en-US">
              <a:solidFill>
                <a:schemeClr val="dk1"/>
              </a:solidFill>
            </a:endParaRPr>
          </a:p>
          <a:p>
            <a:pPr marL="171450" indent="-171450"/>
            <a:r>
              <a:rPr lang="en-US" dirty="0" err="1">
                <a:solidFill>
                  <a:schemeClr val="dk1"/>
                </a:solidFill>
              </a:rPr>
              <a:t>Pintrest</a:t>
            </a:r>
            <a:r>
              <a:rPr lang="en-US" dirty="0">
                <a:solidFill>
                  <a:schemeClr val="dk1"/>
                </a:solidFill>
              </a:rPr>
              <a:t>: </a:t>
            </a:r>
            <a:r>
              <a:rPr lang="en-US" dirty="0">
                <a:solidFill>
                  <a:schemeClr val="dk1"/>
                </a:solidFill>
                <a:hlinkClick r:id="rId7"/>
              </a:rPr>
              <a:t>https://www.pinterest.com/</a:t>
            </a:r>
            <a:r>
              <a:rPr lang="en-US" dirty="0">
                <a:solidFill>
                  <a:schemeClr val="dk1"/>
                </a:solidFill>
              </a:rPr>
              <a:t> </a:t>
            </a:r>
          </a:p>
          <a:p>
            <a:pPr marL="171450" indent="-171450"/>
            <a:r>
              <a:rPr lang="en-US" dirty="0">
                <a:solidFill>
                  <a:schemeClr val="dk1"/>
                </a:solidFill>
              </a:rPr>
              <a:t>Flip: </a:t>
            </a:r>
            <a:r>
              <a:rPr lang="en-US" dirty="0">
                <a:solidFill>
                  <a:schemeClr val="dk1"/>
                </a:solidFill>
                <a:hlinkClick r:id="rId8"/>
              </a:rPr>
              <a:t>https://info.flip.com/en-us.html</a:t>
            </a:r>
            <a:endParaRPr lang="en-US">
              <a:solidFill>
                <a:schemeClr val="dk1"/>
              </a:solidFill>
            </a:endParaRPr>
          </a:p>
          <a:p>
            <a:pPr marL="171450" indent="-171450"/>
            <a:r>
              <a:rPr lang="en-US" dirty="0">
                <a:solidFill>
                  <a:schemeClr val="dk1"/>
                </a:solidFill>
              </a:rPr>
              <a:t>Padlet: </a:t>
            </a:r>
            <a:r>
              <a:rPr lang="en-US" dirty="0">
                <a:solidFill>
                  <a:schemeClr val="dk1"/>
                </a:solidFill>
                <a:hlinkClick r:id="rId9"/>
              </a:rPr>
              <a:t>https://padlet.com/account/setup</a:t>
            </a:r>
            <a:endParaRPr lang="en-US">
              <a:solidFill>
                <a:schemeClr val="dk1"/>
              </a:solidFill>
            </a:endParaRPr>
          </a:p>
          <a:p>
            <a:pPr marL="171450" indent="-171450"/>
            <a:r>
              <a:rPr lang="en-US" dirty="0" err="1">
                <a:solidFill>
                  <a:schemeClr val="dk1"/>
                </a:solidFill>
              </a:rPr>
              <a:t>ePals</a:t>
            </a:r>
            <a:r>
              <a:rPr lang="en-US" dirty="0">
                <a:solidFill>
                  <a:schemeClr val="dk1"/>
                </a:solidFill>
              </a:rPr>
              <a:t>: </a:t>
            </a:r>
            <a:r>
              <a:rPr lang="en-US" dirty="0">
                <a:solidFill>
                  <a:schemeClr val="dk1"/>
                </a:solidFill>
                <a:hlinkClick r:id="rId10"/>
              </a:rPr>
              <a:t>https://www.epals.com/#/connections</a:t>
            </a:r>
            <a:endParaRPr lang="en-US">
              <a:solidFill>
                <a:schemeClr val="dk1"/>
              </a:solidFill>
            </a:endParaRPr>
          </a:p>
          <a:p>
            <a:pPr marL="171450" indent="-171450"/>
            <a:r>
              <a:rPr lang="en-US" dirty="0">
                <a:solidFill>
                  <a:schemeClr val="dk1"/>
                </a:solidFill>
              </a:rPr>
              <a:t>Microsoft Word: </a:t>
            </a:r>
            <a:r>
              <a:rPr lang="en-US" dirty="0">
                <a:solidFill>
                  <a:schemeClr val="dk1"/>
                </a:solidFill>
                <a:hlinkClick r:id="rId11"/>
              </a:rPr>
              <a:t>https://www.microsoft.com/en-us/microsoft-365/word</a:t>
            </a:r>
            <a:endParaRPr lang="en-US">
              <a:solidFill>
                <a:schemeClr val="dk1"/>
              </a:solidFill>
            </a:endParaRPr>
          </a:p>
          <a:p>
            <a:pPr marL="171450" indent="-171450"/>
            <a:r>
              <a:rPr lang="en-US" dirty="0">
                <a:solidFill>
                  <a:schemeClr val="dk1"/>
                </a:solidFill>
              </a:rPr>
              <a:t>ICivics: </a:t>
            </a:r>
            <a:r>
              <a:rPr lang="en-US" dirty="0">
                <a:solidFill>
                  <a:schemeClr val="dk1"/>
                </a:solidFill>
                <a:hlinkClick r:id="rId5"/>
              </a:rPr>
              <a:t>https://www.icivics.org/</a:t>
            </a:r>
            <a:endParaRPr lang="en-US">
              <a:solidFill>
                <a:schemeClr val="dk1"/>
              </a:solidFill>
            </a:endParaRPr>
          </a:p>
          <a:p>
            <a:pPr marL="171450" indent="-171450"/>
            <a:r>
              <a:rPr lang="en-US" dirty="0" err="1">
                <a:solidFill>
                  <a:schemeClr val="dk1"/>
                </a:solidFill>
              </a:rPr>
              <a:t>Daylio</a:t>
            </a:r>
            <a:r>
              <a:rPr lang="en-US" dirty="0">
                <a:solidFill>
                  <a:schemeClr val="dk1"/>
                </a:solidFill>
              </a:rPr>
              <a:t>: </a:t>
            </a:r>
            <a:r>
              <a:rPr lang="en-US" dirty="0">
                <a:solidFill>
                  <a:schemeClr val="dk1"/>
                </a:solidFill>
                <a:hlinkClick r:id="rId12"/>
              </a:rPr>
              <a:t>https://daylio.net/</a:t>
            </a:r>
            <a:endParaRPr lang="en-US">
              <a:solidFill>
                <a:schemeClr val="dk1"/>
              </a:solidFill>
            </a:endParaRPr>
          </a:p>
          <a:p>
            <a:pPr marL="171450" indent="-171450"/>
            <a:r>
              <a:rPr lang="en-US" dirty="0">
                <a:solidFill>
                  <a:schemeClr val="dk1"/>
                </a:solidFill>
              </a:rPr>
              <a:t>Headspace: </a:t>
            </a:r>
            <a:r>
              <a:rPr lang="en-US" dirty="0">
                <a:solidFill>
                  <a:schemeClr val="dk1"/>
                </a:solidFill>
                <a:hlinkClick r:id="rId13"/>
              </a:rPr>
              <a:t>https://www.headspace.com/</a:t>
            </a:r>
            <a:endParaRPr lang="en-US">
              <a:solidFill>
                <a:schemeClr val="dk1"/>
              </a:solidFill>
            </a:endParaRPr>
          </a:p>
          <a:p>
            <a:pPr marL="171450" indent="-171450"/>
            <a:r>
              <a:rPr lang="en-US" dirty="0">
                <a:solidFill>
                  <a:schemeClr val="dk1"/>
                </a:solidFill>
              </a:rPr>
              <a:t>Calm: </a:t>
            </a:r>
            <a:r>
              <a:rPr lang="en-US" dirty="0">
                <a:solidFill>
                  <a:schemeClr val="dk1"/>
                </a:solidFill>
                <a:hlinkClick r:id="rId14"/>
              </a:rPr>
              <a:t>https://www.calm.com/</a:t>
            </a:r>
            <a:endParaRPr lang="en-US">
              <a:solidFill>
                <a:schemeClr val="dk1"/>
              </a:solidFill>
            </a:endParaRPr>
          </a:p>
          <a:p>
            <a:pPr marL="0" indent="0">
              <a:lnSpc>
                <a:spcPct val="114999"/>
              </a:lnSpc>
              <a:buNone/>
            </a:pPr>
            <a:endParaRPr lang="en-US" dirty="0">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41256b7583_0_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a:solidFill>
                  <a:schemeClr val="dk1"/>
                </a:solidFill>
              </a:rPr>
              <a:t>🕧 = 5 minutes</a:t>
            </a:r>
          </a:p>
          <a:p>
            <a:pPr marL="0" lvl="0" indent="0" algn="l" rtl="0">
              <a:lnSpc>
                <a:spcPct val="100000"/>
              </a:lnSpc>
              <a:spcBef>
                <a:spcPts val="0"/>
              </a:spcBef>
              <a:spcAft>
                <a:spcPts val="0"/>
              </a:spcAft>
              <a:buSzPts val="1100"/>
              <a:buNone/>
            </a:pPr>
            <a:endParaRPr lang="en-US"/>
          </a:p>
          <a:p>
            <a:pPr marL="0" lvl="0" indent="0" algn="l" rtl="0">
              <a:lnSpc>
                <a:spcPct val="100000"/>
              </a:lnSpc>
              <a:spcBef>
                <a:spcPts val="0"/>
              </a:spcBef>
              <a:spcAft>
                <a:spcPts val="0"/>
              </a:spcAft>
              <a:buSzPts val="1100"/>
              <a:buNone/>
            </a:pPr>
            <a:r>
              <a:rPr lang="en-US"/>
              <a:t>Spend a few minutes reviewing key concepts from the session, including suggestions for continuing to learn about both </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frameworks</a:t>
            </a:r>
            <a:r>
              <a:rPr lang="en-US"/>
              <a:t>:</a:t>
            </a:r>
          </a:p>
          <a:p>
            <a:pPr marL="0" lvl="0" indent="0" algn="l" rtl="0">
              <a:lnSpc>
                <a:spcPct val="100000"/>
              </a:lnSpc>
              <a:spcBef>
                <a:spcPts val="0"/>
              </a:spcBef>
              <a:spcAft>
                <a:spcPts val="0"/>
              </a:spcAft>
              <a:buSzPts val="1100"/>
              <a:buNone/>
            </a:pPr>
            <a:endParaRPr lang="en-US"/>
          </a:p>
          <a:p>
            <a:pPr marL="457200" lvl="0" indent="-298450" algn="l" rtl="0">
              <a:lnSpc>
                <a:spcPct val="100000"/>
              </a:lnSpc>
              <a:spcBef>
                <a:spcPts val="0"/>
              </a:spcBef>
              <a:spcAft>
                <a:spcPts val="0"/>
              </a:spcAft>
              <a:buSzPts val="1100"/>
              <a:buChar char="●"/>
            </a:pPr>
            <a:r>
              <a:rPr lang="en-US"/>
              <a:t>Today, we explored Ch 7 of the Digital Learning Guidance, which looks at the importance of integrating social and emotional learning (SEL) in adult education, providing practical strategies for creating an inclusive and supportive learning environment for adult learners.</a:t>
            </a:r>
          </a:p>
          <a:p>
            <a:pPr marL="0" lvl="0" indent="0" algn="l" rtl="0">
              <a:lnSpc>
                <a:spcPct val="100000"/>
              </a:lnSpc>
              <a:spcBef>
                <a:spcPts val="0"/>
              </a:spcBef>
              <a:spcAft>
                <a:spcPts val="0"/>
              </a:spcAft>
              <a:buSzPts val="1100"/>
              <a:buNone/>
            </a:pPr>
            <a:endParaRPr lang="en-US"/>
          </a:p>
          <a:p>
            <a:pPr marL="0" lvl="0" indent="0" algn="l" rtl="0">
              <a:lnSpc>
                <a:spcPct val="100000"/>
              </a:lnSpc>
              <a:spcBef>
                <a:spcPts val="0"/>
              </a:spcBef>
              <a:spcAft>
                <a:spcPts val="0"/>
              </a:spcAft>
              <a:buSzPts val="1100"/>
              <a:buNone/>
            </a:pPr>
            <a:r>
              <a:rPr lang="en-US" b="1"/>
              <a:t>As a quick overview of key concepts: </a:t>
            </a:r>
            <a:endParaRPr lang="en-US"/>
          </a:p>
          <a:p>
            <a:pPr marL="457200" lvl="0" indent="-298450" algn="l" rtl="0">
              <a:lnSpc>
                <a:spcPct val="100000"/>
              </a:lnSpc>
              <a:spcBef>
                <a:spcPts val="0"/>
              </a:spcBef>
              <a:spcAft>
                <a:spcPts val="0"/>
              </a:spcAft>
              <a:buSzPts val="1100"/>
              <a:buChar char="●"/>
            </a:pPr>
            <a:r>
              <a:rPr lang="en-US"/>
              <a:t>Overview of SEL and its importance in Adult Education:</a:t>
            </a:r>
          </a:p>
          <a:p>
            <a:pPr marL="914400" lvl="1" indent="-298450" algn="l" rtl="0">
              <a:lnSpc>
                <a:spcPct val="100000"/>
              </a:lnSpc>
              <a:spcBef>
                <a:spcPts val="0"/>
              </a:spcBef>
              <a:spcAft>
                <a:spcPts val="0"/>
              </a:spcAft>
              <a:buSzPts val="1100"/>
              <a:buChar char="○"/>
            </a:pPr>
            <a:r>
              <a:rPr lang="en-US"/>
              <a:t>Define SEL: Social and Emotional Learning involves the development of skills and competencies to recognize and manage emotions, establish positive relationships, make responsible decisions, and set and achieve goals.</a:t>
            </a:r>
          </a:p>
          <a:p>
            <a:pPr marL="914400" lvl="1" indent="-298450" algn="l" rtl="0">
              <a:lnSpc>
                <a:spcPct val="100000"/>
              </a:lnSpc>
              <a:spcBef>
                <a:spcPts val="0"/>
              </a:spcBef>
              <a:spcAft>
                <a:spcPts val="0"/>
              </a:spcAft>
              <a:buSzPts val="1100"/>
              <a:buChar char="○"/>
            </a:pPr>
            <a:r>
              <a:rPr lang="en-US"/>
              <a:t>Provide an overview of SEL framework</a:t>
            </a:r>
          </a:p>
          <a:p>
            <a:pPr marL="1371600" lvl="2" indent="-298450" algn="l" rtl="0">
              <a:lnSpc>
                <a:spcPct val="100000"/>
              </a:lnSpc>
              <a:spcBef>
                <a:spcPts val="0"/>
              </a:spcBef>
              <a:spcAft>
                <a:spcPts val="0"/>
              </a:spcAft>
              <a:buSzPts val="1100"/>
              <a:buChar char="■"/>
            </a:pPr>
            <a:r>
              <a:rPr lang="en-US"/>
              <a:t>Self-Awareness</a:t>
            </a:r>
          </a:p>
          <a:p>
            <a:pPr marL="1371600" lvl="2" indent="-298450" algn="l" rtl="0">
              <a:lnSpc>
                <a:spcPct val="100000"/>
              </a:lnSpc>
              <a:spcBef>
                <a:spcPts val="0"/>
              </a:spcBef>
              <a:spcAft>
                <a:spcPts val="0"/>
              </a:spcAft>
              <a:buSzPts val="1100"/>
              <a:buChar char="■"/>
            </a:pPr>
            <a:r>
              <a:rPr lang="en-US"/>
              <a:t>Self-Management</a:t>
            </a:r>
          </a:p>
          <a:p>
            <a:pPr marL="1371600" lvl="2" indent="-298450" algn="l" rtl="0">
              <a:lnSpc>
                <a:spcPct val="100000"/>
              </a:lnSpc>
              <a:spcBef>
                <a:spcPts val="0"/>
              </a:spcBef>
              <a:spcAft>
                <a:spcPts val="0"/>
              </a:spcAft>
              <a:buSzPts val="1100"/>
              <a:buChar char="■"/>
            </a:pPr>
            <a:r>
              <a:rPr lang="en-US"/>
              <a:t>Social Awareness</a:t>
            </a:r>
          </a:p>
          <a:p>
            <a:pPr marL="1371600" lvl="2" indent="-298450" algn="l" rtl="0">
              <a:lnSpc>
                <a:spcPct val="100000"/>
              </a:lnSpc>
              <a:spcBef>
                <a:spcPts val="0"/>
              </a:spcBef>
              <a:spcAft>
                <a:spcPts val="0"/>
              </a:spcAft>
              <a:buSzPts val="1100"/>
              <a:buChar char="■"/>
            </a:pPr>
            <a:r>
              <a:rPr lang="en-US"/>
              <a:t>Relationship Skills</a:t>
            </a:r>
          </a:p>
          <a:p>
            <a:pPr marL="1371600" lvl="2" indent="-298450" algn="l" rtl="0">
              <a:lnSpc>
                <a:spcPct val="100000"/>
              </a:lnSpc>
              <a:spcBef>
                <a:spcPts val="0"/>
              </a:spcBef>
              <a:spcAft>
                <a:spcPts val="0"/>
              </a:spcAft>
              <a:buSzPts val="1100"/>
              <a:buChar char="■"/>
            </a:pPr>
            <a:r>
              <a:rPr lang="en-US"/>
              <a:t>Responsible Decision-Making</a:t>
            </a:r>
          </a:p>
          <a:p>
            <a:pPr marL="914400" lvl="1" indent="-298450" algn="l" rtl="0">
              <a:lnSpc>
                <a:spcPct val="100000"/>
              </a:lnSpc>
              <a:spcBef>
                <a:spcPts val="0"/>
              </a:spcBef>
              <a:spcAft>
                <a:spcPts val="0"/>
              </a:spcAft>
              <a:buSzPts val="1100"/>
              <a:buChar char="○"/>
            </a:pPr>
            <a:r>
              <a:rPr lang="en-US"/>
              <a:t>Highlight the impact of integrating SEL in the classroom and the benefits for adult learners:</a:t>
            </a:r>
          </a:p>
          <a:p>
            <a:pPr marL="1371600" lvl="2" indent="-298450" algn="l" rtl="0">
              <a:lnSpc>
                <a:spcPct val="100000"/>
              </a:lnSpc>
              <a:spcBef>
                <a:spcPts val="0"/>
              </a:spcBef>
              <a:spcAft>
                <a:spcPts val="0"/>
              </a:spcAft>
              <a:buSzPts val="1100"/>
              <a:buChar char="■"/>
            </a:pPr>
            <a:r>
              <a:rPr lang="en-US"/>
              <a:t>When learners' social and emotional needs are met, they are more motivated to participate actively in their learning journey.</a:t>
            </a:r>
          </a:p>
          <a:p>
            <a:pPr marL="1371600" lvl="2" indent="-298450" algn="l" rtl="0">
              <a:lnSpc>
                <a:spcPct val="100000"/>
              </a:lnSpc>
              <a:spcBef>
                <a:spcPts val="0"/>
              </a:spcBef>
              <a:spcAft>
                <a:spcPts val="0"/>
              </a:spcAft>
              <a:buSzPts val="1100"/>
              <a:buChar char="■"/>
            </a:pPr>
            <a:r>
              <a:rPr lang="en-US"/>
              <a:t>SEL helps learners succeed not only in education but also in their personal and professional lives.</a:t>
            </a:r>
          </a:p>
          <a:p>
            <a:pPr marL="457200" lvl="0" indent="-298450" algn="l" rtl="0">
              <a:lnSpc>
                <a:spcPct val="100000"/>
              </a:lnSpc>
              <a:spcBef>
                <a:spcPts val="0"/>
              </a:spcBef>
              <a:spcAft>
                <a:spcPts val="0"/>
              </a:spcAft>
              <a:buSzPts val="1100"/>
              <a:buChar char="●"/>
            </a:pPr>
            <a:r>
              <a:rPr lang="en-US"/>
              <a:t>Consider bookmarking the Padlet to reference over time as you look for ideas on how to incorporate SEL into your programs and classrooms!</a:t>
            </a:r>
          </a:p>
        </p:txBody>
      </p:sp>
      <p:sp>
        <p:nvSpPr>
          <p:cNvPr id="125" name="Google Shape;125;g241256b7583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g252fdd062fd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 name="Google Shape;39;g252fdd062fd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g249b4c1e200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 name="Google Shape;47;g249b4c1e200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 = 1 minute</a:t>
            </a:r>
            <a:br>
              <a:rPr lang="en-US"/>
            </a:br>
            <a:endParaRPr lang="en-US">
              <a:solidFill>
                <a:schemeClr val="dk1"/>
              </a:solidFill>
            </a:endParaRPr>
          </a:p>
          <a:p>
            <a:pPr marL="457200" lvl="0" indent="-298450" algn="l" rtl="0">
              <a:lnSpc>
                <a:spcPct val="100000"/>
              </a:lnSpc>
              <a:spcBef>
                <a:spcPts val="0"/>
              </a:spcBef>
              <a:spcAft>
                <a:spcPts val="0"/>
              </a:spcAft>
              <a:buSzPts val="1100"/>
              <a:buChar char="●"/>
            </a:pPr>
            <a:r>
              <a:rPr lang="en-US"/>
              <a:t>Welcome the group to the session on practical strategies and tools to integrate social and emotional learning (SEL) into classrooms with the goal fostering positive relationships and creating a supportive environment for adult learners.</a:t>
            </a:r>
          </a:p>
          <a:p>
            <a:r>
              <a:rPr lang="en-US"/>
              <a:t>Introduce today’s focus = SEL, or social and emotional learning. </a:t>
            </a:r>
          </a:p>
          <a:p>
            <a:pPr marL="457200" lvl="0" indent="-298450" algn="l" rtl="0">
              <a:lnSpc>
                <a:spcPct val="100000"/>
              </a:lnSpc>
              <a:spcBef>
                <a:spcPts val="0"/>
              </a:spcBef>
              <a:spcAft>
                <a:spcPts val="0"/>
              </a:spcAft>
              <a:buSzPts val="1100"/>
              <a:buChar char="●"/>
            </a:pPr>
            <a:r>
              <a:rPr lang="en-US"/>
              <a:t>Review today’s objectives:	</a:t>
            </a:r>
          </a:p>
          <a:p>
            <a:pPr marL="914400" lvl="1" indent="-298450" algn="l" rtl="0">
              <a:lnSpc>
                <a:spcPct val="100000"/>
              </a:lnSpc>
              <a:spcBef>
                <a:spcPts val="0"/>
              </a:spcBef>
              <a:spcAft>
                <a:spcPts val="0"/>
              </a:spcAft>
              <a:buSzPts val="1100"/>
              <a:buChar char="○"/>
            </a:pPr>
            <a:r>
              <a:rPr lang="en-US"/>
              <a:t>Identify and describe the five core SEL competencies and their importance in adult education.</a:t>
            </a:r>
          </a:p>
          <a:p>
            <a:pPr marL="914400" lvl="1" indent="-298450" algn="l" rtl="0">
              <a:lnSpc>
                <a:spcPct val="100000"/>
              </a:lnSpc>
              <a:spcBef>
                <a:spcPts val="0"/>
              </a:spcBef>
              <a:spcAft>
                <a:spcPts val="0"/>
              </a:spcAft>
              <a:buSzPts val="1100"/>
              <a:buChar char="○"/>
            </a:pPr>
            <a:r>
              <a:rPr lang="en-US"/>
              <a:t>Develop practical strategies and tools for integrating SEL into their classrooms, both in-person and online, to create a safe and supportive learning environment for adult learners.</a:t>
            </a:r>
          </a:p>
          <a:p>
            <a:pPr marL="914400" lvl="1" indent="-298450" algn="l" rtl="0">
              <a:lnSpc>
                <a:spcPct val="100000"/>
              </a:lnSpc>
              <a:spcBef>
                <a:spcPts val="0"/>
              </a:spcBef>
              <a:spcAft>
                <a:spcPts val="0"/>
              </a:spcAft>
              <a:buSzPts val="1100"/>
              <a:buChar char="○"/>
            </a:pPr>
            <a:r>
              <a:rPr lang="en-US"/>
              <a:t>Explore techniques for fostering positive relationships with adult learners, including self-reflection, cultural competence, effective communication, setting high expectations, and involving learners in the learning process.</a:t>
            </a:r>
          </a:p>
          <a:p>
            <a:pPr marL="457200" lvl="0" indent="-298450" algn="l" rtl="0">
              <a:lnSpc>
                <a:spcPct val="100000"/>
              </a:lnSpc>
              <a:spcBef>
                <a:spcPts val="0"/>
              </a:spcBef>
              <a:spcAft>
                <a:spcPts val="0"/>
              </a:spcAft>
              <a:buSzPts val="1100"/>
              <a:buChar char="●"/>
            </a:pPr>
            <a:r>
              <a:rPr lang="en-US"/>
              <a:t>By the end of this session, we will have built </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a foundatio</a:t>
            </a:r>
            <a:r>
              <a:rPr lang="en-US"/>
              <a:t>n that can be used to continue developing SEL-informed practices in our programs and classrooms.</a:t>
            </a:r>
          </a:p>
          <a:p>
            <a:pPr marL="0" lvl="0" indent="0" algn="l" rtl="0">
              <a:lnSpc>
                <a:spcPct val="100000"/>
              </a:lnSpc>
              <a:spcBef>
                <a:spcPts val="0"/>
              </a:spcBef>
              <a:spcAft>
                <a:spcPts val="0"/>
              </a:spcAft>
              <a:buSzPts val="1100"/>
              <a:buNone/>
            </a:pP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241256b7583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a:solidFill>
                  <a:schemeClr val="dk1"/>
                </a:solidFill>
              </a:rPr>
              <a:t>🕧 = 1 minute</a:t>
            </a:r>
            <a:br>
              <a:rPr lang="en-US">
                <a:solidFill>
                  <a:schemeClr val="dk1"/>
                </a:solidFill>
              </a:rPr>
            </a:br>
            <a:endParaRPr/>
          </a:p>
          <a:p>
            <a:pPr marL="457200" lvl="0" indent="-298450" algn="l" rtl="0">
              <a:lnSpc>
                <a:spcPct val="100000"/>
              </a:lnSpc>
              <a:spcBef>
                <a:spcPts val="0"/>
              </a:spcBef>
              <a:spcAft>
                <a:spcPts val="0"/>
              </a:spcAft>
              <a:buSzPts val="1100"/>
              <a:buChar char="●"/>
            </a:pPr>
            <a:r>
              <a:rPr lang="en-US"/>
              <a:t>Today’s agenda includes opportunities to explore theoretical ideas, to share ideas with our peers/colleagues, and to spend time applying key principles of SEL into our classrooms and programs. </a:t>
            </a:r>
            <a:endParaRPr/>
          </a:p>
          <a:p>
            <a:pPr marL="914400" lvl="1" indent="-298450" algn="l" rtl="0">
              <a:lnSpc>
                <a:spcPct val="100000"/>
              </a:lnSpc>
              <a:spcBef>
                <a:spcPts val="0"/>
              </a:spcBef>
              <a:spcAft>
                <a:spcPts val="0"/>
              </a:spcAft>
              <a:buSzPts val="1100"/>
              <a:buChar char="○"/>
            </a:pPr>
            <a:r>
              <a:rPr lang="en-US"/>
              <a:t>Warm-up: Engage participants with a word cloud activity using Mentimeter.</a:t>
            </a:r>
            <a:endParaRPr/>
          </a:p>
          <a:p>
            <a:pPr marL="914400" lvl="1" indent="-298450" algn="l" rtl="0">
              <a:lnSpc>
                <a:spcPct val="100000"/>
              </a:lnSpc>
              <a:spcBef>
                <a:spcPts val="0"/>
              </a:spcBef>
              <a:spcAft>
                <a:spcPts val="0"/>
              </a:spcAft>
              <a:buSzPts val="1100"/>
              <a:buChar char="○"/>
            </a:pPr>
            <a:r>
              <a:rPr lang="en-US"/>
              <a:t>Overview of SEL and Its Importance in Adult Education: Facilitate a guided conversation on the relevance of SEL and the five core competencies.</a:t>
            </a:r>
            <a:endParaRPr/>
          </a:p>
          <a:p>
            <a:pPr marL="914400" lvl="1" indent="-298450" algn="l" rtl="0">
              <a:lnSpc>
                <a:spcPct val="100000"/>
              </a:lnSpc>
              <a:spcBef>
                <a:spcPts val="0"/>
              </a:spcBef>
              <a:spcAft>
                <a:spcPts val="0"/>
              </a:spcAft>
              <a:buSzPts val="1100"/>
              <a:buChar char="○"/>
            </a:pPr>
            <a:r>
              <a:rPr lang="en-US"/>
              <a:t>Small Group Discussion: Participants engage in peer-to-peer discussions on SEL-related questions.</a:t>
            </a:r>
            <a:endParaRPr/>
          </a:p>
          <a:p>
            <a:pPr marL="914400" lvl="1" indent="-298450" algn="l" rtl="0">
              <a:lnSpc>
                <a:spcPct val="100000"/>
              </a:lnSpc>
              <a:spcBef>
                <a:spcPts val="0"/>
              </a:spcBef>
              <a:spcAft>
                <a:spcPts val="0"/>
              </a:spcAft>
              <a:buSzPts val="1100"/>
              <a:buChar char="○"/>
            </a:pPr>
            <a:r>
              <a:rPr lang="en-US"/>
              <a:t>Application Activity: Using Padlet, participants brainstorm practical strategies for creating an SEL-inclusive classroom.</a:t>
            </a:r>
            <a:endParaRPr/>
          </a:p>
          <a:p>
            <a:pPr marL="914400" lvl="1" indent="-298450" algn="l" rtl="0">
              <a:lnSpc>
                <a:spcPct val="100000"/>
              </a:lnSpc>
              <a:spcBef>
                <a:spcPts val="0"/>
              </a:spcBef>
              <a:spcAft>
                <a:spcPts val="0"/>
              </a:spcAft>
              <a:buSzPts val="1100"/>
              <a:buChar char="○"/>
            </a:pPr>
            <a:r>
              <a:rPr lang="en-US"/>
              <a:t>Summary and Next Steps: Recap key takeaways, encourage reflection, and provide resources for further exploration.</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
        <p:nvSpPr>
          <p:cNvPr id="53" name="Google Shape;53;g241256b7583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41256b7583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 = 5 minutes</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SzPts val="1100"/>
              <a:buNone/>
            </a:pPr>
            <a:r>
              <a:rPr lang="en-US" b="1" dirty="0">
                <a:solidFill>
                  <a:schemeClr val="dk1"/>
                </a:solidFill>
              </a:rPr>
              <a:t>🗣️ Facilitation tip.</a:t>
            </a:r>
            <a:r>
              <a:rPr lang="en-US" dirty="0">
                <a:solidFill>
                  <a:schemeClr val="dk1"/>
                </a:solidFill>
              </a:rPr>
              <a:t> The purpose of this warm-up activity is to foster a collaborative and supportive environment, encouraging open dialogue and knowledge-sharing. There is no “right” or “wrong” answer, which is important to emphasize.</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US" dirty="0">
                <a:solidFill>
                  <a:schemeClr val="dk1"/>
                </a:solidFill>
              </a:rPr>
              <a:t>Also be sure to emphasize that this is kind of a reverse activity. When educators think about social and emotional learning, what words or phrases do NOT belong in that word cloud?</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US" dirty="0">
                <a:solidFill>
                  <a:schemeClr val="dk1"/>
                </a:solidFill>
              </a:rPr>
              <a:t>💻 </a:t>
            </a:r>
            <a:r>
              <a:rPr lang="en-US" b="1" dirty="0">
                <a:solidFill>
                  <a:schemeClr val="dk1"/>
                </a:solidFill>
              </a:rPr>
              <a:t>Digital tools connection. </a:t>
            </a:r>
            <a:r>
              <a:rPr lang="en-US" dirty="0">
                <a:solidFill>
                  <a:schemeClr val="dk1"/>
                </a:solidFill>
              </a:rPr>
              <a:t>Prior to the session, create a </a:t>
            </a:r>
            <a:r>
              <a:rPr lang="en-US" dirty="0" err="1">
                <a:solidFill>
                  <a:schemeClr val="dk1"/>
                </a:solidFill>
              </a:rPr>
              <a:t>Mentimeter</a:t>
            </a:r>
            <a:r>
              <a:rPr lang="en-US" dirty="0">
                <a:solidFill>
                  <a:schemeClr val="dk1"/>
                </a:solidFill>
              </a:rPr>
              <a:t> word cloud where participants can share their responses.</a:t>
            </a:r>
            <a:endParaRPr dirty="0">
              <a:solidFill>
                <a:schemeClr val="dk1"/>
              </a:solidFill>
            </a:endParaRPr>
          </a:p>
          <a:p>
            <a:pPr lvl="1">
              <a:lnSpc>
                <a:spcPct val="115000"/>
              </a:lnSpc>
              <a:buClr>
                <a:schemeClr val="dk1"/>
              </a:buClr>
            </a:pPr>
            <a:r>
              <a:rPr lang="en-US" u="sng" dirty="0">
                <a:solidFill>
                  <a:schemeClr val="dk1"/>
                </a:solidFill>
              </a:rPr>
              <a:t>See below for link to create a </a:t>
            </a:r>
            <a:r>
              <a:rPr lang="en-US" u="sng" dirty="0" err="1">
                <a:solidFill>
                  <a:schemeClr val="dk1"/>
                </a:solidFill>
              </a:rPr>
              <a:t>Mentimeter</a:t>
            </a:r>
            <a:r>
              <a:rPr lang="en-US" u="sng" dirty="0">
                <a:solidFill>
                  <a:schemeClr val="dk1"/>
                </a:solidFill>
              </a:rPr>
              <a:t> word cloud* </a:t>
            </a:r>
          </a:p>
          <a:p>
            <a:pPr lvl="1">
              <a:lnSpc>
                <a:spcPct val="115000"/>
              </a:lnSpc>
              <a:buClr>
                <a:schemeClr val="dk1"/>
              </a:buClr>
            </a:pPr>
            <a:r>
              <a:rPr lang="en-US" u="sng" dirty="0">
                <a:solidFill>
                  <a:schemeClr val="dk1"/>
                </a:solidFill>
              </a:rPr>
              <a:t>See below for link to learn about how to create a </a:t>
            </a:r>
            <a:r>
              <a:rPr lang="en-US" u="sng" dirty="0" err="1">
                <a:solidFill>
                  <a:schemeClr val="dk1"/>
                </a:solidFill>
              </a:rPr>
              <a:t>Mentimeter</a:t>
            </a:r>
            <a:r>
              <a:rPr lang="en-US" u="sng" dirty="0">
                <a:solidFill>
                  <a:schemeClr val="dk1"/>
                </a:solidFill>
              </a:rPr>
              <a:t> word cloud*. </a:t>
            </a:r>
          </a:p>
          <a:p>
            <a:pPr lvl="1">
              <a:lnSpc>
                <a:spcPct val="114999"/>
              </a:lnSpc>
              <a:buClr>
                <a:schemeClr val="dk1"/>
              </a:buClr>
            </a:pPr>
            <a:r>
              <a:rPr lang="en-US" b="1" dirty="0">
                <a:solidFill>
                  <a:schemeClr val="dk1"/>
                </a:solidFill>
              </a:rPr>
              <a:t>&lt;Store the </a:t>
            </a:r>
            <a:r>
              <a:rPr lang="en-US" b="1" dirty="0" err="1">
                <a:solidFill>
                  <a:schemeClr val="dk1"/>
                </a:solidFill>
              </a:rPr>
              <a:t>Mentimeter</a:t>
            </a:r>
            <a:r>
              <a:rPr lang="en-US" b="1" dirty="0">
                <a:solidFill>
                  <a:schemeClr val="dk1"/>
                </a:solidFill>
              </a:rPr>
              <a:t> link here and add to slide above&gt;</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b="1" dirty="0">
                <a:solidFill>
                  <a:schemeClr val="dk1"/>
                </a:solidFill>
              </a:rPr>
              <a:t>🗣️ Facilitation tip. </a:t>
            </a:r>
            <a:r>
              <a:rPr lang="en-US" dirty="0">
                <a:solidFill>
                  <a:schemeClr val="dk1"/>
                </a:solidFill>
              </a:rPr>
              <a:t>As participants respond, highlight any trends and outliers that you notice:</a:t>
            </a:r>
            <a:endParaRPr dirty="0">
              <a:solidFill>
                <a:schemeClr val="dk1"/>
              </a:solidFill>
            </a:endParaRPr>
          </a:p>
          <a:p>
            <a:pPr marL="914400" lvl="1" indent="-298450" algn="l" rtl="0">
              <a:lnSpc>
                <a:spcPct val="115000"/>
              </a:lnSpc>
              <a:spcBef>
                <a:spcPts val="0"/>
              </a:spcBef>
              <a:spcAft>
                <a:spcPts val="0"/>
              </a:spcAft>
              <a:buClr>
                <a:schemeClr val="dk1"/>
              </a:buClr>
              <a:buSzPts val="1100"/>
              <a:buChar char="○"/>
            </a:pPr>
            <a:r>
              <a:rPr lang="en-US" dirty="0">
                <a:solidFill>
                  <a:schemeClr val="dk1"/>
                </a:solidFill>
              </a:rPr>
              <a:t>"Let's explore the word cloud together and see which words appear most frequently. Are there any words that surprise you?"</a:t>
            </a:r>
            <a:endParaRPr dirty="0">
              <a:solidFill>
                <a:schemeClr val="dk1"/>
              </a:solidFill>
            </a:endParaRPr>
          </a:p>
          <a:p>
            <a:pPr marL="914400" lvl="1" indent="-298450" algn="l" rtl="0">
              <a:lnSpc>
                <a:spcPct val="115000"/>
              </a:lnSpc>
              <a:spcBef>
                <a:spcPts val="0"/>
              </a:spcBef>
              <a:spcAft>
                <a:spcPts val="0"/>
              </a:spcAft>
              <a:buClr>
                <a:schemeClr val="dk1"/>
              </a:buClr>
              <a:buSzPts val="1100"/>
              <a:buChar char="○"/>
            </a:pPr>
            <a:r>
              <a:rPr lang="en-US" dirty="0">
                <a:solidFill>
                  <a:schemeClr val="dk1"/>
                </a:solidFill>
              </a:rPr>
              <a:t>"Take a look at the word cloud. What are some common themes or ideas you notice?”</a:t>
            </a:r>
            <a:endParaRPr dirty="0">
              <a:solidFill>
                <a:schemeClr val="dk1"/>
              </a:solidFill>
            </a:endParaRPr>
          </a:p>
          <a:p>
            <a:pPr marL="914400" lvl="1" indent="-298450" algn="l" rtl="0">
              <a:lnSpc>
                <a:spcPct val="115000"/>
              </a:lnSpc>
              <a:spcBef>
                <a:spcPts val="0"/>
              </a:spcBef>
              <a:spcAft>
                <a:spcPts val="0"/>
              </a:spcAft>
              <a:buClr>
                <a:schemeClr val="dk1"/>
              </a:buClr>
              <a:buSzPts val="1100"/>
              <a:buChar char="○"/>
            </a:pPr>
            <a:r>
              <a:rPr lang="en-US" dirty="0">
                <a:solidFill>
                  <a:schemeClr val="dk1"/>
                </a:solidFill>
              </a:rPr>
              <a:t>"Did anyone notice any outliers or unexpected terms in the word cloud?”</a:t>
            </a:r>
          </a:p>
          <a:p>
            <a:pPr marL="158750" indent="0">
              <a:lnSpc>
                <a:spcPct val="114999"/>
              </a:lnSpc>
              <a:buClr>
                <a:schemeClr val="dk1"/>
              </a:buClr>
              <a:buNone/>
            </a:pPr>
            <a:endParaRPr lang="en-US" dirty="0">
              <a:solidFill>
                <a:schemeClr val="dk1"/>
              </a:solidFill>
            </a:endParaRPr>
          </a:p>
          <a:p>
            <a:pPr marL="158750" indent="0">
              <a:lnSpc>
                <a:spcPct val="114999"/>
              </a:lnSpc>
              <a:buNone/>
            </a:pPr>
            <a:r>
              <a:rPr lang="en-US" b="1" dirty="0">
                <a:solidFill>
                  <a:schemeClr val="dk1"/>
                </a:solidFill>
              </a:rPr>
              <a:t>Links: </a:t>
            </a:r>
          </a:p>
          <a:p>
            <a:pPr>
              <a:lnSpc>
                <a:spcPct val="114999"/>
              </a:lnSpc>
            </a:pPr>
            <a:r>
              <a:rPr lang="en-US" dirty="0">
                <a:solidFill>
                  <a:schemeClr val="dk1"/>
                </a:solidFill>
              </a:rPr>
              <a:t>Create a </a:t>
            </a:r>
            <a:r>
              <a:rPr lang="en-US" dirty="0" err="1">
                <a:solidFill>
                  <a:schemeClr val="dk1"/>
                </a:solidFill>
              </a:rPr>
              <a:t>Mentimeter</a:t>
            </a:r>
            <a:r>
              <a:rPr lang="en-US" dirty="0">
                <a:solidFill>
                  <a:schemeClr val="dk1"/>
                </a:solidFill>
              </a:rPr>
              <a:t> word cloud: </a:t>
            </a:r>
            <a:r>
              <a:rPr lang="en-US" dirty="0">
                <a:solidFill>
                  <a:schemeClr val="dk1"/>
                </a:solidFill>
                <a:hlinkClick r:id="rId3"/>
              </a:rPr>
              <a:t>https://www.mentimeter.com/features/word-cloud</a:t>
            </a:r>
          </a:p>
          <a:p>
            <a:pPr>
              <a:lnSpc>
                <a:spcPct val="114999"/>
              </a:lnSpc>
            </a:pPr>
            <a:r>
              <a:rPr lang="en-US" dirty="0" err="1">
                <a:solidFill>
                  <a:schemeClr val="dk1"/>
                </a:solidFill>
              </a:rPr>
              <a:t>Mentimeter</a:t>
            </a:r>
            <a:r>
              <a:rPr lang="en-US" dirty="0">
                <a:solidFill>
                  <a:schemeClr val="dk1"/>
                </a:solidFill>
              </a:rPr>
              <a:t> word cloud tutorial: </a:t>
            </a:r>
            <a:r>
              <a:rPr lang="en-US" dirty="0">
                <a:solidFill>
                  <a:schemeClr val="dk1"/>
                </a:solidFill>
                <a:hlinkClick r:id="rId4"/>
              </a:rPr>
              <a:t>https://help.mentimeter.com/en/articles/410469-word-clouds</a:t>
            </a:r>
            <a:endParaRPr lang="en-US">
              <a:solidFill>
                <a:schemeClr val="dk1"/>
              </a:solidFill>
            </a:endParaRPr>
          </a:p>
          <a:p>
            <a:pPr>
              <a:lnSpc>
                <a:spcPct val="114999"/>
              </a:lnSpc>
            </a:pPr>
            <a:endParaRPr lang="en-US" dirty="0">
              <a:solidFill>
                <a:schemeClr val="dk1"/>
              </a:solidFill>
            </a:endParaRPr>
          </a:p>
        </p:txBody>
      </p:sp>
      <p:sp>
        <p:nvSpPr>
          <p:cNvPr id="64" name="Google Shape;64;g241256b7583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4cb1d26e2c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Google Shape;72;g24cb1d26e2c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a:solidFill>
                  <a:schemeClr val="dk1"/>
                </a:solidFill>
              </a:rPr>
              <a:t>🕧 = 3 minutes</a:t>
            </a:r>
            <a:endParaRPr>
              <a:solidFill>
                <a:schemeClr val="dk1"/>
              </a:solidFill>
            </a:endParaRPr>
          </a:p>
          <a:p>
            <a:pPr marL="0" lvl="0" indent="0" algn="l" rtl="0">
              <a:lnSpc>
                <a:spcPct val="115000"/>
              </a:lnSpc>
              <a:spcBef>
                <a:spcPts val="0"/>
              </a:spcBef>
              <a:spcAft>
                <a:spcPts val="0"/>
              </a:spcAft>
              <a:buSzPts val="1100"/>
              <a:buNone/>
            </a:pPr>
            <a:endParaRPr>
              <a:solidFill>
                <a:schemeClr val="dk1"/>
              </a:solidFill>
            </a:endParaRPr>
          </a:p>
          <a:p>
            <a:pPr marL="457200" lvl="0" indent="-298450" algn="l" rtl="0">
              <a:lnSpc>
                <a:spcPct val="115000"/>
              </a:lnSpc>
              <a:spcBef>
                <a:spcPts val="0"/>
              </a:spcBef>
              <a:spcAft>
                <a:spcPts val="0"/>
              </a:spcAft>
              <a:buSzPts val="1100"/>
              <a:buChar char="●"/>
            </a:pPr>
            <a:r>
              <a:rPr lang="en-US">
                <a:solidFill>
                  <a:schemeClr val="dk1"/>
                </a:solidFill>
              </a:rPr>
              <a:t>Define SEL: Social and Emotional Learning involves the development of skills and competencies to recognize and manage emotions, establish positive relationships, make responsible decisions, and set and achieve goals.</a:t>
            </a:r>
            <a:endParaRPr>
              <a:solidFill>
                <a:schemeClr val="dk1"/>
              </a:solidFill>
            </a:endParaRPr>
          </a:p>
          <a:p>
            <a:pPr marL="457200" lvl="0" indent="-298450" algn="l" rtl="0">
              <a:lnSpc>
                <a:spcPct val="115000"/>
              </a:lnSpc>
              <a:spcBef>
                <a:spcPts val="0"/>
              </a:spcBef>
              <a:spcAft>
                <a:spcPts val="0"/>
              </a:spcAft>
              <a:buSzPts val="1100"/>
              <a:buChar char="●"/>
            </a:pPr>
            <a:r>
              <a:rPr lang="en-US"/>
              <a:t>Emphasize that SEL is a crucial component for successful participation in learning, life, and work.</a:t>
            </a:r>
            <a:endParaRPr/>
          </a:p>
          <a:p>
            <a:pPr marL="457200" lvl="0" indent="-298450" algn="l" rtl="0">
              <a:lnSpc>
                <a:spcPct val="115000"/>
              </a:lnSpc>
              <a:spcBef>
                <a:spcPts val="0"/>
              </a:spcBef>
              <a:spcAft>
                <a:spcPts val="0"/>
              </a:spcAft>
              <a:buSzPts val="1100"/>
              <a:buChar char="●"/>
            </a:pPr>
            <a:r>
              <a:rPr lang="en-US"/>
              <a:t>Talk through what SEL enables us to do:</a:t>
            </a:r>
            <a:endParaRPr/>
          </a:p>
          <a:p>
            <a:pPr marL="914400" lvl="1" indent="-298450" algn="l" rtl="0">
              <a:lnSpc>
                <a:spcPct val="115000"/>
              </a:lnSpc>
              <a:spcBef>
                <a:spcPts val="0"/>
              </a:spcBef>
              <a:spcAft>
                <a:spcPts val="0"/>
              </a:spcAft>
              <a:buSzPts val="1100"/>
              <a:buChar char="○"/>
            </a:pPr>
            <a:r>
              <a:rPr lang="en-US"/>
              <a:t>set and achieve positive goals;</a:t>
            </a:r>
            <a:endParaRPr/>
          </a:p>
          <a:p>
            <a:pPr marL="914400" lvl="1" indent="-298450" algn="l" rtl="0">
              <a:lnSpc>
                <a:spcPct val="115000"/>
              </a:lnSpc>
              <a:spcBef>
                <a:spcPts val="0"/>
              </a:spcBef>
              <a:spcAft>
                <a:spcPts val="0"/>
              </a:spcAft>
              <a:buSzPts val="1100"/>
              <a:buChar char="○"/>
            </a:pPr>
            <a:r>
              <a:rPr lang="en-US"/>
              <a:t>feel and show empathy for others;</a:t>
            </a:r>
            <a:endParaRPr/>
          </a:p>
          <a:p>
            <a:pPr marL="914400" lvl="1" indent="-298450" algn="l" rtl="0">
              <a:lnSpc>
                <a:spcPct val="115000"/>
              </a:lnSpc>
              <a:spcBef>
                <a:spcPts val="0"/>
              </a:spcBef>
              <a:spcAft>
                <a:spcPts val="0"/>
              </a:spcAft>
              <a:buSzPts val="1100"/>
              <a:buChar char="○"/>
            </a:pPr>
            <a:r>
              <a:rPr lang="en-US"/>
              <a:t>establish and maintain positive relationships;</a:t>
            </a:r>
            <a:endParaRPr/>
          </a:p>
          <a:p>
            <a:pPr marL="914400" lvl="1" indent="-298450" algn="l" rtl="0">
              <a:lnSpc>
                <a:spcPct val="115000"/>
              </a:lnSpc>
              <a:spcBef>
                <a:spcPts val="0"/>
              </a:spcBef>
              <a:spcAft>
                <a:spcPts val="0"/>
              </a:spcAft>
              <a:buSzPts val="1100"/>
              <a:buChar char="○"/>
            </a:pPr>
            <a:r>
              <a:rPr lang="en-US"/>
              <a:t>make responsible decisions; and</a:t>
            </a:r>
            <a:endParaRPr/>
          </a:p>
          <a:p>
            <a:pPr marL="914400" lvl="1" indent="-298450" algn="l" rtl="0">
              <a:lnSpc>
                <a:spcPct val="115000"/>
              </a:lnSpc>
              <a:spcBef>
                <a:spcPts val="0"/>
              </a:spcBef>
              <a:spcAft>
                <a:spcPts val="0"/>
              </a:spcAft>
              <a:buSzPts val="1100"/>
              <a:buChar char="○"/>
            </a:pPr>
            <a:r>
              <a:rPr lang="en-US"/>
              <a:t>understand and manage emotions.</a:t>
            </a:r>
            <a:endParaRPr/>
          </a:p>
          <a:p>
            <a:pPr marL="457200" lvl="0" indent="-298450" algn="l" rtl="0">
              <a:lnSpc>
                <a:spcPct val="115000"/>
              </a:lnSpc>
              <a:spcBef>
                <a:spcPts val="0"/>
              </a:spcBef>
              <a:spcAft>
                <a:spcPts val="0"/>
              </a:spcAft>
              <a:buSzPts val="1100"/>
              <a:buChar char="●"/>
            </a:pPr>
            <a:r>
              <a:rPr lang="en-US"/>
              <a:t>Adult educators know really well that our students bring all kinds of challenges with them to class. We all know how to connect with teachers. With SEL, we're going to formally explore the importance of that connection, and discover some new ideas for deepening those connections to make our classrooms more accessible, inclusive, and effective.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4cb1d26e2c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 name="Google Shape;80;g24cb1d26e2c_0_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 = 3 minutes</a:t>
            </a:r>
          </a:p>
          <a:p>
            <a:pPr marL="0" lvl="0" indent="0" algn="l" rtl="0">
              <a:lnSpc>
                <a:spcPct val="100000"/>
              </a:lnSpc>
              <a:spcBef>
                <a:spcPts val="0"/>
              </a:spcBef>
              <a:spcAft>
                <a:spcPts val="0"/>
              </a:spcAft>
              <a:buSzPts val="1100"/>
              <a:buNone/>
            </a:pPr>
            <a:endParaRPr lang="en-US"/>
          </a:p>
          <a:p>
            <a:pPr marL="457200" lvl="0" indent="-298450" algn="l" rtl="0">
              <a:lnSpc>
                <a:spcPct val="100000"/>
              </a:lnSpc>
              <a:spcBef>
                <a:spcPts val="0"/>
              </a:spcBef>
              <a:spcAft>
                <a:spcPts val="0"/>
              </a:spcAft>
              <a:buSzPts val="1100"/>
              <a:buChar char="●"/>
            </a:pPr>
            <a:r>
              <a:rPr lang="en-US"/>
              <a:t>Discuss the significance of integrating SEL in adult education.</a:t>
            </a:r>
          </a:p>
          <a:p>
            <a:pPr marL="914400" lvl="1" indent="-298450" algn="l" rtl="0">
              <a:lnSpc>
                <a:spcPct val="100000"/>
              </a:lnSpc>
              <a:spcBef>
                <a:spcPts val="0"/>
              </a:spcBef>
              <a:spcAft>
                <a:spcPts val="0"/>
              </a:spcAft>
              <a:buSzPts val="1100"/>
              <a:buChar char="○"/>
            </a:pPr>
            <a:r>
              <a:rPr lang="en-US"/>
              <a:t>Explain that SEL goes beyond traditional academic learning and focuses on developing essential life skills.</a:t>
            </a:r>
          </a:p>
          <a:p>
            <a:pPr marL="914400" lvl="1" indent="-298450" algn="l" rtl="0">
              <a:lnSpc>
                <a:spcPct val="100000"/>
              </a:lnSpc>
              <a:spcBef>
                <a:spcPts val="0"/>
              </a:spcBef>
              <a:spcAft>
                <a:spcPts val="0"/>
              </a:spcAft>
              <a:buSzPts val="1100"/>
              <a:buChar char="○"/>
            </a:pPr>
            <a:r>
              <a:rPr lang="en-US"/>
              <a:t>Highlight how SEL helps learners succeed not only in education but also in their personal and professional lives.</a:t>
            </a:r>
          </a:p>
          <a:p>
            <a:pPr marL="457200" lvl="0" indent="-298450" algn="l" rtl="0">
              <a:lnSpc>
                <a:spcPct val="100000"/>
              </a:lnSpc>
              <a:spcBef>
                <a:spcPts val="0"/>
              </a:spcBef>
              <a:spcAft>
                <a:spcPts val="0"/>
              </a:spcAft>
              <a:buSzPts val="1100"/>
              <a:buChar char="●"/>
            </a:pPr>
            <a:r>
              <a:rPr lang="en-US" b="1">
                <a:solidFill>
                  <a:schemeClr val="dk1"/>
                </a:solidFill>
              </a:rPr>
              <a:t>🗣️ Facilitation tip. </a:t>
            </a:r>
            <a:r>
              <a:rPr lang="en-US"/>
              <a:t>Consider starting with a quick brainstorm, asking what educators perceive to be the benefits of incorporating SEL practices into classrooms and programs. Based on those responses, discuss the lists below.</a:t>
            </a:r>
          </a:p>
          <a:p>
            <a:pPr marL="914400" lvl="1" indent="-298450" algn="l" rtl="0">
              <a:lnSpc>
                <a:spcPct val="100000"/>
              </a:lnSpc>
              <a:spcBef>
                <a:spcPts val="0"/>
              </a:spcBef>
              <a:spcAft>
                <a:spcPts val="0"/>
              </a:spcAft>
              <a:buSzPts val="1100"/>
              <a:buChar char="○"/>
            </a:pPr>
            <a:r>
              <a:rPr lang="en-US"/>
              <a:t>As participants reflect on how SEL practices have positively impacted student learning, consider adding any of the following examples to help encourage and deepen the conversation.</a:t>
            </a:r>
          </a:p>
          <a:p>
            <a:pPr marL="457200" lvl="0" indent="-298450" algn="l" rtl="0">
              <a:lnSpc>
                <a:spcPct val="100000"/>
              </a:lnSpc>
              <a:spcBef>
                <a:spcPts val="0"/>
              </a:spcBef>
              <a:spcAft>
                <a:spcPts val="0"/>
              </a:spcAft>
              <a:buSzPts val="1100"/>
              <a:buChar char="●"/>
            </a:pPr>
            <a:r>
              <a:rPr lang="en-US"/>
              <a:t>Emphasize </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th</a:t>
            </a:r>
            <a:r>
              <a:rPr lang="en-US"/>
              <a:t>e positive impact of SEL on GED and ESL students, such as improved engagement, academic achievement, and overall well-being.</a:t>
            </a:r>
          </a:p>
          <a:p>
            <a:pPr marL="914400" lvl="1" indent="-298450" algn="l" rtl="0">
              <a:lnSpc>
                <a:spcPct val="100000"/>
              </a:lnSpc>
              <a:spcBef>
                <a:spcPts val="0"/>
              </a:spcBef>
              <a:spcAft>
                <a:spcPts val="0"/>
              </a:spcAft>
              <a:buSzPts val="1100"/>
              <a:buChar char="○"/>
            </a:pPr>
            <a:r>
              <a:rPr lang="en-US"/>
              <a:t>Highlight that when learners' social and emotional needs are met, they are often more motivated to participate actively in their learning journey.</a:t>
            </a:r>
          </a:p>
          <a:p>
            <a:pPr marL="914400" lvl="1" indent="-298450" algn="l" rtl="0">
              <a:lnSpc>
                <a:spcPct val="100000"/>
              </a:lnSpc>
              <a:spcBef>
                <a:spcPts val="0"/>
              </a:spcBef>
              <a:spcAft>
                <a:spcPts val="0"/>
              </a:spcAft>
              <a:buSzPts val="1100"/>
              <a:buChar char="○"/>
            </a:pPr>
            <a:r>
              <a:rPr lang="en-US"/>
              <a:t>Share examples or anecdotes of how SEL practices have positively impacted GED and ESL students' learning experiences.</a:t>
            </a:r>
          </a:p>
          <a:p>
            <a:pPr marL="1371600" lvl="2" indent="-298450" algn="l" rtl="0">
              <a:lnSpc>
                <a:spcPct val="100000"/>
              </a:lnSpc>
              <a:spcBef>
                <a:spcPts val="0"/>
              </a:spcBef>
              <a:spcAft>
                <a:spcPts val="0"/>
              </a:spcAft>
              <a:buSzPts val="1100"/>
              <a:buChar char="■"/>
            </a:pPr>
            <a:r>
              <a:rPr lang="en-US"/>
              <a:t>In an ESL classroom, implementing SEL practices such as regular community-building activities and explicit teaching of social skills resulted in increased peer collaboration and support. Students reported feeling more connected to their classmates and expressed improved self-confidence in their language skills.</a:t>
            </a:r>
          </a:p>
          <a:p>
            <a:pPr marL="1371600" lvl="2" indent="-298450" algn="l" rtl="0">
              <a:lnSpc>
                <a:spcPct val="100000"/>
              </a:lnSpc>
              <a:spcBef>
                <a:spcPts val="0"/>
              </a:spcBef>
              <a:spcAft>
                <a:spcPts val="0"/>
              </a:spcAft>
              <a:buSzPts val="1100"/>
              <a:buChar char="■"/>
            </a:pPr>
            <a:r>
              <a:rPr lang="en-US"/>
              <a:t>In a GED program, integrating SEL activities like goal-setting and reflection exercises helped students develop a growth mindset and resilience. As a result, learners showed increased persistence in overcoming challenges, and their overall academic performance and completion rates improved significantly.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4cb1d26e2c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g24cb1d26e2c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a:solidFill>
                  <a:schemeClr val="dk1"/>
                </a:solidFill>
              </a:rPr>
              <a:t>🕧 = 3 minutes</a:t>
            </a:r>
            <a:endParaRPr/>
          </a:p>
          <a:p>
            <a:pPr marL="457200" lvl="0" indent="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US"/>
              <a:t>Continue explaining the importance of creating a safe and supportive learning environment for adult learners.</a:t>
            </a:r>
            <a:endParaRPr/>
          </a:p>
          <a:p>
            <a:pPr marL="914400" lvl="1" indent="-298450" algn="l" rtl="0">
              <a:lnSpc>
                <a:spcPct val="100000"/>
              </a:lnSpc>
              <a:spcBef>
                <a:spcPts val="0"/>
              </a:spcBef>
              <a:spcAft>
                <a:spcPts val="0"/>
              </a:spcAft>
              <a:buSzPts val="1100"/>
              <a:buChar char="○"/>
            </a:pPr>
            <a:r>
              <a:rPr lang="en-US"/>
              <a:t>Emphasize that adult learners may have had previous negative educational experiences or face unique challenges.</a:t>
            </a:r>
            <a:endParaRPr/>
          </a:p>
          <a:p>
            <a:pPr marL="914400" lvl="1" indent="-298450" algn="l" rtl="0">
              <a:lnSpc>
                <a:spcPct val="100000"/>
              </a:lnSpc>
              <a:spcBef>
                <a:spcPts val="0"/>
              </a:spcBef>
              <a:spcAft>
                <a:spcPts val="0"/>
              </a:spcAft>
              <a:buSzPts val="1100"/>
              <a:buChar char="○"/>
            </a:pPr>
            <a:r>
              <a:rPr lang="en-US"/>
              <a:t>Highlight the impact of a safe and supportive environment on learners' motivation, engagement, and overall well-being.</a:t>
            </a:r>
            <a:endParaRPr/>
          </a:p>
          <a:p>
            <a:pPr marL="457200" lvl="0" indent="-298450" algn="l" rtl="0">
              <a:lnSpc>
                <a:spcPct val="100000"/>
              </a:lnSpc>
              <a:spcBef>
                <a:spcPts val="0"/>
              </a:spcBef>
              <a:spcAft>
                <a:spcPts val="0"/>
              </a:spcAft>
              <a:buSzPts val="1100"/>
              <a:buChar char="●"/>
            </a:pPr>
            <a:r>
              <a:rPr lang="en-US"/>
              <a:t>Emphasize that integrating SEL into the classroom helps learners feel accepted, supported, and engaged.	</a:t>
            </a:r>
            <a:endParaRPr/>
          </a:p>
          <a:p>
            <a:pPr marL="914400" lvl="1" indent="-298450" algn="l" rtl="0">
              <a:lnSpc>
                <a:spcPct val="100000"/>
              </a:lnSpc>
              <a:spcBef>
                <a:spcPts val="0"/>
              </a:spcBef>
              <a:spcAft>
                <a:spcPts val="0"/>
              </a:spcAft>
              <a:buSzPts val="1100"/>
              <a:buChar char="○"/>
            </a:pPr>
            <a:r>
              <a:rPr lang="en-US"/>
              <a:t>Discuss how SEL practices promote a sense of belonging, respect, and inclusivity among learners.</a:t>
            </a:r>
            <a:endParaRPr/>
          </a:p>
          <a:p>
            <a:pPr marL="914400" lvl="1" indent="-298450" algn="l" rtl="0">
              <a:lnSpc>
                <a:spcPct val="100000"/>
              </a:lnSpc>
              <a:spcBef>
                <a:spcPts val="0"/>
              </a:spcBef>
              <a:spcAft>
                <a:spcPts val="0"/>
              </a:spcAft>
              <a:buSzPts val="1100"/>
              <a:buChar char="○"/>
            </a:pPr>
            <a:r>
              <a:rPr lang="en-US"/>
              <a:t>Highlight that SEL empowers learners to develop their social and emotional skills, leading to greater self-confidence and a positive learning experience.</a:t>
            </a:r>
            <a:endParaRPr/>
          </a:p>
          <a:p>
            <a:pPr marL="457200" lvl="0" indent="-298450" algn="l" rtl="0">
              <a:lnSpc>
                <a:spcPct val="100000"/>
              </a:lnSpc>
              <a:spcBef>
                <a:spcPts val="0"/>
              </a:spcBef>
              <a:spcAft>
                <a:spcPts val="0"/>
              </a:spcAft>
              <a:buSzPts val="1100"/>
              <a:buChar char="●"/>
            </a:pPr>
            <a:r>
              <a:rPr lang="en-US"/>
              <a:t>Provide examples of how SEL can be integrated into both physical and digital learning environments.</a:t>
            </a:r>
            <a:endParaRPr/>
          </a:p>
          <a:p>
            <a:pPr marL="914400" lvl="1" indent="-298450" algn="l" rtl="0">
              <a:lnSpc>
                <a:spcPct val="100000"/>
              </a:lnSpc>
              <a:spcBef>
                <a:spcPts val="0"/>
              </a:spcBef>
              <a:spcAft>
                <a:spcPts val="0"/>
              </a:spcAft>
              <a:buSzPts val="1100"/>
              <a:buChar char="○"/>
            </a:pPr>
            <a:r>
              <a:rPr lang="en-US"/>
              <a:t>In a physical setting, share examples such as morning check-ins to build connection, collaborative group activities that encourage teamwork and relationship-building, and regular opportunities for reflection and goal-setting.</a:t>
            </a:r>
            <a:endParaRPr/>
          </a:p>
          <a:p>
            <a:pPr marL="914400" lvl="1" indent="-298450" algn="l" rtl="0">
              <a:lnSpc>
                <a:spcPct val="100000"/>
              </a:lnSpc>
              <a:spcBef>
                <a:spcPts val="0"/>
              </a:spcBef>
              <a:spcAft>
                <a:spcPts val="0"/>
              </a:spcAft>
              <a:buSzPts val="1100"/>
              <a:buChar char="○"/>
            </a:pPr>
            <a:r>
              <a:rPr lang="en-US"/>
              <a:t>For digital learning environments, suggest practices like virtual icebreakers, online discussion forums to foster communication and empathy, and incorporating SEL-themed digital resources or interactive platforms for self-reflection.</a:t>
            </a:r>
            <a:endParaRPr/>
          </a:p>
          <a:p>
            <a:pPr marL="0" lvl="0" indent="0" algn="l" rtl="0">
              <a:lnSpc>
                <a:spcPct val="115000"/>
              </a:lnSpc>
              <a:spcBef>
                <a:spcPts val="0"/>
              </a:spcBef>
              <a:spcAft>
                <a:spcPts val="0"/>
              </a:spcAft>
              <a:buSzPts val="1100"/>
              <a:buNone/>
            </a:pP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4cb1d26e2c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g24cb1d26e2c_0_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a:solidFill>
                  <a:schemeClr val="dk1"/>
                </a:solidFill>
              </a:rPr>
              <a:t>🕧 = 3 minutes</a:t>
            </a:r>
            <a:endParaRPr>
              <a:solidFill>
                <a:schemeClr val="dk1"/>
              </a:solidFill>
            </a:endParaRPr>
          </a:p>
          <a:p>
            <a:pPr marL="0" lvl="0" indent="0" algn="l" rtl="0">
              <a:lnSpc>
                <a:spcPct val="115000"/>
              </a:lnSpc>
              <a:spcBef>
                <a:spcPts val="0"/>
              </a:spcBef>
              <a:spcAft>
                <a:spcPts val="0"/>
              </a:spcAft>
              <a:buSzPts val="1100"/>
              <a:buNone/>
            </a:pPr>
            <a:endParaRPr>
              <a:solidFill>
                <a:schemeClr val="dk1"/>
              </a:solidFill>
            </a:endParaRPr>
          </a:p>
          <a:p>
            <a:pPr marL="457200" lvl="0" indent="-298450" algn="l" rtl="0">
              <a:lnSpc>
                <a:spcPct val="115000"/>
              </a:lnSpc>
              <a:spcBef>
                <a:spcPts val="0"/>
              </a:spcBef>
              <a:spcAft>
                <a:spcPts val="0"/>
              </a:spcAft>
              <a:buSzPts val="1100"/>
              <a:buChar char="●"/>
            </a:pPr>
            <a:r>
              <a:rPr lang="en-US"/>
              <a:t>The Collaborative for Academic, Social, and Emotional Learning created a framework with five core SEL competencies</a:t>
            </a:r>
            <a:endParaRPr/>
          </a:p>
          <a:p>
            <a:pPr>
              <a:lnSpc>
                <a:spcPct val="114999"/>
              </a:lnSpc>
            </a:pPr>
            <a:r>
              <a:rPr lang="en-US"/>
              <a:t>Explain each competency briefly, highlighting its importance and relevance to adult learners.</a:t>
            </a:r>
          </a:p>
          <a:p>
            <a:pPr marL="914400" lvl="1" indent="-298450" algn="l" rtl="0">
              <a:lnSpc>
                <a:spcPct val="115000"/>
              </a:lnSpc>
              <a:spcBef>
                <a:spcPts val="0"/>
              </a:spcBef>
              <a:spcAft>
                <a:spcPts val="0"/>
              </a:spcAft>
              <a:buSzPts val="1100"/>
              <a:buChar char="○"/>
            </a:pPr>
            <a:r>
              <a:rPr lang="en-US" b="1"/>
              <a:t>Self-Awareness</a:t>
            </a:r>
            <a:r>
              <a:rPr lang="en-US"/>
              <a:t>: The ability to recognize and identify emotions and how they influence behavior across contexts; the ability to recognize one’s strengths and areas for growth</a:t>
            </a:r>
            <a:endParaRPr/>
          </a:p>
          <a:p>
            <a:pPr marL="914400" lvl="1" indent="-298450" algn="l" rtl="0">
              <a:lnSpc>
                <a:spcPct val="115000"/>
              </a:lnSpc>
              <a:spcBef>
                <a:spcPts val="0"/>
              </a:spcBef>
              <a:spcAft>
                <a:spcPts val="0"/>
              </a:spcAft>
              <a:buSzPts val="1100"/>
              <a:buChar char="○"/>
            </a:pPr>
            <a:r>
              <a:rPr lang="en-US" b="1"/>
              <a:t>Self-Management</a:t>
            </a:r>
            <a:r>
              <a:rPr lang="en-US"/>
              <a:t>: The ability to manage one’s emotions, thoughts, and behaviors in different contexts to achieve personal goals</a:t>
            </a:r>
            <a:endParaRPr/>
          </a:p>
          <a:p>
            <a:pPr marL="914400" lvl="1" indent="-298450" algn="l" rtl="0">
              <a:lnSpc>
                <a:spcPct val="115000"/>
              </a:lnSpc>
              <a:spcBef>
                <a:spcPts val="0"/>
              </a:spcBef>
              <a:spcAft>
                <a:spcPts val="0"/>
              </a:spcAft>
              <a:buSzPts val="1100"/>
              <a:buChar char="○"/>
            </a:pPr>
            <a:r>
              <a:rPr lang="en-US" b="1"/>
              <a:t>Social Awareness</a:t>
            </a:r>
            <a:r>
              <a:rPr lang="en-US"/>
              <a:t>: The ability to understand and empathize with others from diverse backgrounds, cultures, and contexts</a:t>
            </a:r>
            <a:endParaRPr/>
          </a:p>
          <a:p>
            <a:pPr marL="914400" lvl="1" indent="-298450" algn="l" rtl="0">
              <a:lnSpc>
                <a:spcPct val="115000"/>
              </a:lnSpc>
              <a:spcBef>
                <a:spcPts val="0"/>
              </a:spcBef>
              <a:spcAft>
                <a:spcPts val="0"/>
              </a:spcAft>
              <a:buSzPts val="1100"/>
              <a:buChar char="○"/>
            </a:pPr>
            <a:r>
              <a:rPr lang="en-US" b="1"/>
              <a:t>Relationship Skills</a:t>
            </a:r>
            <a:r>
              <a:rPr lang="en-US"/>
              <a:t>: The ability to develop and maintain healthy relationships with others</a:t>
            </a:r>
            <a:endParaRPr/>
          </a:p>
          <a:p>
            <a:pPr marL="914400" lvl="1" indent="-298450" algn="l" rtl="0">
              <a:lnSpc>
                <a:spcPct val="115000"/>
              </a:lnSpc>
              <a:spcBef>
                <a:spcPts val="0"/>
              </a:spcBef>
              <a:spcAft>
                <a:spcPts val="0"/>
              </a:spcAft>
              <a:buSzPts val="1100"/>
              <a:buChar char="○"/>
            </a:pPr>
            <a:r>
              <a:rPr lang="en-US" b="1"/>
              <a:t>Responsible Decision-Making</a:t>
            </a:r>
            <a:r>
              <a:rPr lang="en-US"/>
              <a:t>: The ability to make constructive personal decisions and act accordingly</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1"/>
        <p:cNvGrpSpPr/>
        <p:nvPr/>
      </p:nvGrpSpPr>
      <p:grpSpPr>
        <a:xfrm>
          <a:off x="0" y="0"/>
          <a:ext cx="0" cy="0"/>
          <a:chOff x="0" y="0"/>
          <a:chExt cx="0" cy="0"/>
        </a:xfrm>
      </p:grpSpPr>
      <p:sp>
        <p:nvSpPr>
          <p:cNvPr id="12" name="Google Shape;12;p12"/>
          <p:cNvSpPr txBox="1">
            <a:spLocks noGrp="1"/>
          </p:cNvSpPr>
          <p:nvPr>
            <p:ph type="title"/>
          </p:nvPr>
        </p:nvSpPr>
        <p:spPr>
          <a:xfrm>
            <a:off x="2194560" y="111784"/>
            <a:ext cx="7600260" cy="62257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2"/>
          <p:cNvSpPr txBox="1">
            <a:spLocks noGrp="1"/>
          </p:cNvSpPr>
          <p:nvPr>
            <p:ph type="body" idx="1"/>
          </p:nvPr>
        </p:nvSpPr>
        <p:spPr>
          <a:xfrm>
            <a:off x="685801" y="2142067"/>
            <a:ext cx="10131425" cy="3649133"/>
          </a:xfrm>
          <a:prstGeom prst="rect">
            <a:avLst/>
          </a:prstGeom>
          <a:noFill/>
          <a:ln>
            <a:noFill/>
          </a:ln>
        </p:spPr>
        <p:txBody>
          <a:bodyPr spcFirstLastPara="1" wrap="square" lIns="91425" tIns="45700" rIns="91425" bIns="45700" anchor="ctr"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87350" algn="l">
              <a:lnSpc>
                <a:spcPct val="100000"/>
              </a:lnSpc>
              <a:spcBef>
                <a:spcPts val="1000"/>
              </a:spcBef>
              <a:spcAft>
                <a:spcPts val="0"/>
              </a:spcAft>
              <a:buClr>
                <a:srgbClr val="132648"/>
              </a:buClr>
              <a:buSzPts val="25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1000"/>
              </a:spcAft>
              <a:buSzPts val="1800"/>
              <a:buChar char="•"/>
              <a:defRPr/>
            </a:lvl9pPr>
          </a:lstStyle>
          <a:p>
            <a:endParaRPr/>
          </a:p>
        </p:txBody>
      </p:sp>
      <p:sp>
        <p:nvSpPr>
          <p:cNvPr id="14" name="Google Shape;14;p12"/>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2"/>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2"/>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7" name="Google Shape;17;p12"/>
          <p:cNvSpPr txBox="1">
            <a:spLocks noGrp="1"/>
          </p:cNvSpPr>
          <p:nvPr>
            <p:ph type="subTitle" idx="2"/>
          </p:nvPr>
        </p:nvSpPr>
        <p:spPr>
          <a:xfrm>
            <a:off x="246431" y="1253426"/>
            <a:ext cx="8609925" cy="588343"/>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3000"/>
              <a:buNone/>
              <a:defRPr sz="3000" cap="none">
                <a:solidFill>
                  <a:srgbClr val="132648"/>
                </a:solidFill>
              </a:defRPr>
            </a:lvl1pPr>
            <a:lvl2pPr lvl="1" algn="ctr">
              <a:lnSpc>
                <a:spcPct val="100000"/>
              </a:lnSpc>
              <a:spcBef>
                <a:spcPts val="1000"/>
              </a:spcBef>
              <a:spcAft>
                <a:spcPts val="0"/>
              </a:spcAft>
              <a:buSzPts val="2700"/>
              <a:buNone/>
              <a:defRPr>
                <a:solidFill>
                  <a:schemeClr val="lt1"/>
                </a:solidFill>
              </a:defRPr>
            </a:lvl2pPr>
            <a:lvl3pPr lvl="2" algn="ctr">
              <a:lnSpc>
                <a:spcPct val="100000"/>
              </a:lnSpc>
              <a:spcBef>
                <a:spcPts val="1000"/>
              </a:spcBef>
              <a:spcAft>
                <a:spcPts val="0"/>
              </a:spcAft>
              <a:buSzPts val="2600"/>
              <a:buNone/>
              <a:defRPr>
                <a:solidFill>
                  <a:schemeClr val="lt1"/>
                </a:solidFill>
              </a:defRPr>
            </a:lvl3pPr>
            <a:lvl4pPr lvl="3" algn="ctr">
              <a:lnSpc>
                <a:spcPct val="100000"/>
              </a:lnSpc>
              <a:spcBef>
                <a:spcPts val="1000"/>
              </a:spcBef>
              <a:spcAft>
                <a:spcPts val="0"/>
              </a:spcAft>
              <a:buSzPts val="2500"/>
              <a:buNone/>
              <a:defRPr>
                <a:solidFill>
                  <a:schemeClr val="lt1"/>
                </a:solidFill>
              </a:defRPr>
            </a:lvl4pPr>
            <a:lvl5pPr lvl="4" algn="ctr">
              <a:lnSpc>
                <a:spcPct val="100000"/>
              </a:lnSpc>
              <a:spcBef>
                <a:spcPts val="1000"/>
              </a:spcBef>
              <a:spcAft>
                <a:spcPts val="0"/>
              </a:spcAft>
              <a:buSzPts val="2400"/>
              <a:buNone/>
              <a:defRPr>
                <a:solidFill>
                  <a:schemeClr val="lt1"/>
                </a:solidFill>
              </a:defRPr>
            </a:lvl5pPr>
            <a:lvl6pPr lvl="5" algn="ctr">
              <a:lnSpc>
                <a:spcPct val="100000"/>
              </a:lnSpc>
              <a:spcBef>
                <a:spcPts val="1000"/>
              </a:spcBef>
              <a:spcAft>
                <a:spcPts val="0"/>
              </a:spcAft>
              <a:buSzPts val="1200"/>
              <a:buNone/>
              <a:defRPr>
                <a:solidFill>
                  <a:schemeClr val="lt1"/>
                </a:solidFill>
              </a:defRPr>
            </a:lvl6pPr>
            <a:lvl7pPr lvl="6" algn="ctr">
              <a:lnSpc>
                <a:spcPct val="100000"/>
              </a:lnSpc>
              <a:spcBef>
                <a:spcPts val="1000"/>
              </a:spcBef>
              <a:spcAft>
                <a:spcPts val="0"/>
              </a:spcAft>
              <a:buSzPts val="1200"/>
              <a:buNone/>
              <a:defRPr>
                <a:solidFill>
                  <a:schemeClr val="lt1"/>
                </a:solidFill>
              </a:defRPr>
            </a:lvl7pPr>
            <a:lvl8pPr lvl="7" algn="ctr">
              <a:lnSpc>
                <a:spcPct val="100000"/>
              </a:lnSpc>
              <a:spcBef>
                <a:spcPts val="1000"/>
              </a:spcBef>
              <a:spcAft>
                <a:spcPts val="0"/>
              </a:spcAft>
              <a:buSzPts val="1200"/>
              <a:buNone/>
              <a:defRPr>
                <a:solidFill>
                  <a:schemeClr val="lt1"/>
                </a:solidFill>
              </a:defRPr>
            </a:lvl8pPr>
            <a:lvl9pPr lvl="8" algn="ctr">
              <a:lnSpc>
                <a:spcPct val="100000"/>
              </a:lnSpc>
              <a:spcBef>
                <a:spcPts val="1000"/>
              </a:spcBef>
              <a:spcAft>
                <a:spcPts val="1000"/>
              </a:spcAft>
              <a:buSzPts val="1200"/>
              <a:buNone/>
              <a:defRPr>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13"/>
          <p:cNvSpPr txBox="1">
            <a:spLocks noGrp="1"/>
          </p:cNvSpPr>
          <p:nvPr>
            <p:ph type="ctrTitle"/>
          </p:nvPr>
        </p:nvSpPr>
        <p:spPr>
          <a:xfrm>
            <a:off x="2194559" y="109728"/>
            <a:ext cx="7598664" cy="621792"/>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2800"/>
              <a:buFont typeface="Arial Black"/>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3"/>
          <p:cNvSpPr txBox="1">
            <a:spLocks noGrp="1"/>
          </p:cNvSpPr>
          <p:nvPr>
            <p:ph type="subTitle" idx="1"/>
          </p:nvPr>
        </p:nvSpPr>
        <p:spPr>
          <a:xfrm>
            <a:off x="246431" y="1253426"/>
            <a:ext cx="8609925" cy="588343"/>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3000"/>
              <a:buNone/>
              <a:defRPr sz="3000" cap="none">
                <a:solidFill>
                  <a:srgbClr val="132648"/>
                </a:solidFill>
              </a:defRPr>
            </a:lvl1pPr>
            <a:lvl2pPr lvl="1" algn="ctr">
              <a:lnSpc>
                <a:spcPct val="100000"/>
              </a:lnSpc>
              <a:spcBef>
                <a:spcPts val="1000"/>
              </a:spcBef>
              <a:spcAft>
                <a:spcPts val="0"/>
              </a:spcAft>
              <a:buSzPts val="2700"/>
              <a:buNone/>
              <a:defRPr>
                <a:solidFill>
                  <a:schemeClr val="lt1"/>
                </a:solidFill>
              </a:defRPr>
            </a:lvl2pPr>
            <a:lvl3pPr lvl="2" algn="ctr">
              <a:lnSpc>
                <a:spcPct val="100000"/>
              </a:lnSpc>
              <a:spcBef>
                <a:spcPts val="1000"/>
              </a:spcBef>
              <a:spcAft>
                <a:spcPts val="0"/>
              </a:spcAft>
              <a:buSzPts val="2600"/>
              <a:buNone/>
              <a:defRPr>
                <a:solidFill>
                  <a:schemeClr val="lt1"/>
                </a:solidFill>
              </a:defRPr>
            </a:lvl3pPr>
            <a:lvl4pPr lvl="3" algn="ctr">
              <a:lnSpc>
                <a:spcPct val="100000"/>
              </a:lnSpc>
              <a:spcBef>
                <a:spcPts val="1000"/>
              </a:spcBef>
              <a:spcAft>
                <a:spcPts val="0"/>
              </a:spcAft>
              <a:buSzPts val="2500"/>
              <a:buNone/>
              <a:defRPr>
                <a:solidFill>
                  <a:schemeClr val="lt1"/>
                </a:solidFill>
              </a:defRPr>
            </a:lvl4pPr>
            <a:lvl5pPr lvl="4" algn="ctr">
              <a:lnSpc>
                <a:spcPct val="100000"/>
              </a:lnSpc>
              <a:spcBef>
                <a:spcPts val="1000"/>
              </a:spcBef>
              <a:spcAft>
                <a:spcPts val="0"/>
              </a:spcAft>
              <a:buSzPts val="2400"/>
              <a:buNone/>
              <a:defRPr>
                <a:solidFill>
                  <a:schemeClr val="lt1"/>
                </a:solidFill>
              </a:defRPr>
            </a:lvl5pPr>
            <a:lvl6pPr lvl="5" algn="ctr">
              <a:lnSpc>
                <a:spcPct val="100000"/>
              </a:lnSpc>
              <a:spcBef>
                <a:spcPts val="1000"/>
              </a:spcBef>
              <a:spcAft>
                <a:spcPts val="0"/>
              </a:spcAft>
              <a:buSzPts val="1200"/>
              <a:buNone/>
              <a:defRPr>
                <a:solidFill>
                  <a:schemeClr val="lt1"/>
                </a:solidFill>
              </a:defRPr>
            </a:lvl6pPr>
            <a:lvl7pPr lvl="6" algn="ctr">
              <a:lnSpc>
                <a:spcPct val="100000"/>
              </a:lnSpc>
              <a:spcBef>
                <a:spcPts val="1000"/>
              </a:spcBef>
              <a:spcAft>
                <a:spcPts val="0"/>
              </a:spcAft>
              <a:buSzPts val="1200"/>
              <a:buNone/>
              <a:defRPr>
                <a:solidFill>
                  <a:schemeClr val="lt1"/>
                </a:solidFill>
              </a:defRPr>
            </a:lvl7pPr>
            <a:lvl8pPr lvl="7" algn="ctr">
              <a:lnSpc>
                <a:spcPct val="100000"/>
              </a:lnSpc>
              <a:spcBef>
                <a:spcPts val="1000"/>
              </a:spcBef>
              <a:spcAft>
                <a:spcPts val="0"/>
              </a:spcAft>
              <a:buSzPts val="1200"/>
              <a:buNone/>
              <a:defRPr>
                <a:solidFill>
                  <a:schemeClr val="lt1"/>
                </a:solidFill>
              </a:defRPr>
            </a:lvl8pPr>
            <a:lvl9pPr lvl="8" algn="ctr">
              <a:lnSpc>
                <a:spcPct val="100000"/>
              </a:lnSpc>
              <a:spcBef>
                <a:spcPts val="1000"/>
              </a:spcBef>
              <a:spcAft>
                <a:spcPts val="1000"/>
              </a:spcAft>
              <a:buSzPts val="1200"/>
              <a:buNone/>
              <a:defRPr>
                <a:solidFill>
                  <a:schemeClr val="lt1"/>
                </a:solidFill>
              </a:defRPr>
            </a:lvl9pPr>
          </a:lstStyle>
          <a:p>
            <a:endParaRPr/>
          </a:p>
        </p:txBody>
      </p:sp>
      <p:sp>
        <p:nvSpPr>
          <p:cNvPr id="21" name="Google Shape;21;p13"/>
          <p:cNvSpPr txBox="1">
            <a:spLocks noGrp="1"/>
          </p:cNvSpPr>
          <p:nvPr>
            <p:ph type="dt" idx="10"/>
          </p:nvPr>
        </p:nvSpPr>
        <p:spPr>
          <a:xfrm>
            <a:off x="8932558" y="5870575"/>
            <a:ext cx="1600200" cy="3778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3"/>
          <p:cNvSpPr txBox="1">
            <a:spLocks noGrp="1"/>
          </p:cNvSpPr>
          <p:nvPr>
            <p:ph type="ftr" idx="11"/>
          </p:nvPr>
        </p:nvSpPr>
        <p:spPr>
          <a:xfrm>
            <a:off x="3962399" y="5870575"/>
            <a:ext cx="4893958" cy="3778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3"/>
          <p:cNvSpPr txBox="1">
            <a:spLocks noGrp="1"/>
          </p:cNvSpPr>
          <p:nvPr>
            <p:ph type="sldNum" idx="12"/>
          </p:nvPr>
        </p:nvSpPr>
        <p:spPr>
          <a:xfrm>
            <a:off x="10608958" y="5870575"/>
            <a:ext cx="551167" cy="377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and Media">
  <p:cSld name="Title, Content and Media">
    <p:spTree>
      <p:nvGrpSpPr>
        <p:cNvPr id="1" name="Shape 24"/>
        <p:cNvGrpSpPr/>
        <p:nvPr/>
      </p:nvGrpSpPr>
      <p:grpSpPr>
        <a:xfrm>
          <a:off x="0" y="0"/>
          <a:ext cx="0" cy="0"/>
          <a:chOff x="0" y="0"/>
          <a:chExt cx="0" cy="0"/>
        </a:xfrm>
      </p:grpSpPr>
      <p:sp>
        <p:nvSpPr>
          <p:cNvPr id="25" name="Google Shape;25;p14"/>
          <p:cNvSpPr txBox="1">
            <a:spLocks noGrp="1"/>
          </p:cNvSpPr>
          <p:nvPr>
            <p:ph type="title"/>
          </p:nvPr>
        </p:nvSpPr>
        <p:spPr>
          <a:xfrm>
            <a:off x="2194560" y="111784"/>
            <a:ext cx="7600260" cy="62257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4"/>
          <p:cNvSpPr txBox="1">
            <a:spLocks noGrp="1"/>
          </p:cNvSpPr>
          <p:nvPr>
            <p:ph type="body" idx="1"/>
          </p:nvPr>
        </p:nvSpPr>
        <p:spPr>
          <a:xfrm>
            <a:off x="6301904" y="2279392"/>
            <a:ext cx="5381016" cy="3649133"/>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0"/>
              </a:spcBef>
              <a:spcAft>
                <a:spcPts val="0"/>
              </a:spcAft>
              <a:buSzPts val="28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87350" algn="l">
              <a:lnSpc>
                <a:spcPct val="100000"/>
              </a:lnSpc>
              <a:spcBef>
                <a:spcPts val="1000"/>
              </a:spcBef>
              <a:spcAft>
                <a:spcPts val="0"/>
              </a:spcAft>
              <a:buClr>
                <a:srgbClr val="132648"/>
              </a:buClr>
              <a:buSzPts val="25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1000"/>
              </a:spcAft>
              <a:buSzPts val="1800"/>
              <a:buChar char="•"/>
              <a:defRPr/>
            </a:lvl9pPr>
          </a:lstStyle>
          <a:p>
            <a:endParaRPr/>
          </a:p>
        </p:txBody>
      </p:sp>
      <p:sp>
        <p:nvSpPr>
          <p:cNvPr id="27" name="Google Shape;27;p14"/>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4"/>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4"/>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0" name="Google Shape;30;p14"/>
          <p:cNvSpPr txBox="1">
            <a:spLocks noGrp="1"/>
          </p:cNvSpPr>
          <p:nvPr>
            <p:ph type="subTitle" idx="2"/>
          </p:nvPr>
        </p:nvSpPr>
        <p:spPr>
          <a:xfrm>
            <a:off x="246431" y="1253426"/>
            <a:ext cx="8609925" cy="588343"/>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3000"/>
              <a:buNone/>
              <a:defRPr sz="3000" cap="none">
                <a:solidFill>
                  <a:srgbClr val="132648"/>
                </a:solidFill>
              </a:defRPr>
            </a:lvl1pPr>
            <a:lvl2pPr lvl="1" algn="ctr">
              <a:lnSpc>
                <a:spcPct val="100000"/>
              </a:lnSpc>
              <a:spcBef>
                <a:spcPts val="1000"/>
              </a:spcBef>
              <a:spcAft>
                <a:spcPts val="0"/>
              </a:spcAft>
              <a:buSzPts val="2700"/>
              <a:buNone/>
              <a:defRPr>
                <a:solidFill>
                  <a:schemeClr val="lt1"/>
                </a:solidFill>
              </a:defRPr>
            </a:lvl2pPr>
            <a:lvl3pPr lvl="2" algn="ctr">
              <a:lnSpc>
                <a:spcPct val="100000"/>
              </a:lnSpc>
              <a:spcBef>
                <a:spcPts val="1000"/>
              </a:spcBef>
              <a:spcAft>
                <a:spcPts val="0"/>
              </a:spcAft>
              <a:buSzPts val="2600"/>
              <a:buNone/>
              <a:defRPr>
                <a:solidFill>
                  <a:schemeClr val="lt1"/>
                </a:solidFill>
              </a:defRPr>
            </a:lvl3pPr>
            <a:lvl4pPr lvl="3" algn="ctr">
              <a:lnSpc>
                <a:spcPct val="100000"/>
              </a:lnSpc>
              <a:spcBef>
                <a:spcPts val="1000"/>
              </a:spcBef>
              <a:spcAft>
                <a:spcPts val="0"/>
              </a:spcAft>
              <a:buSzPts val="2500"/>
              <a:buNone/>
              <a:defRPr>
                <a:solidFill>
                  <a:schemeClr val="lt1"/>
                </a:solidFill>
              </a:defRPr>
            </a:lvl4pPr>
            <a:lvl5pPr lvl="4" algn="ctr">
              <a:lnSpc>
                <a:spcPct val="100000"/>
              </a:lnSpc>
              <a:spcBef>
                <a:spcPts val="1000"/>
              </a:spcBef>
              <a:spcAft>
                <a:spcPts val="0"/>
              </a:spcAft>
              <a:buSzPts val="2400"/>
              <a:buNone/>
              <a:defRPr>
                <a:solidFill>
                  <a:schemeClr val="lt1"/>
                </a:solidFill>
              </a:defRPr>
            </a:lvl5pPr>
            <a:lvl6pPr lvl="5" algn="ctr">
              <a:lnSpc>
                <a:spcPct val="100000"/>
              </a:lnSpc>
              <a:spcBef>
                <a:spcPts val="1000"/>
              </a:spcBef>
              <a:spcAft>
                <a:spcPts val="0"/>
              </a:spcAft>
              <a:buSzPts val="1200"/>
              <a:buNone/>
              <a:defRPr>
                <a:solidFill>
                  <a:schemeClr val="lt1"/>
                </a:solidFill>
              </a:defRPr>
            </a:lvl6pPr>
            <a:lvl7pPr lvl="6" algn="ctr">
              <a:lnSpc>
                <a:spcPct val="100000"/>
              </a:lnSpc>
              <a:spcBef>
                <a:spcPts val="1000"/>
              </a:spcBef>
              <a:spcAft>
                <a:spcPts val="0"/>
              </a:spcAft>
              <a:buSzPts val="1200"/>
              <a:buNone/>
              <a:defRPr>
                <a:solidFill>
                  <a:schemeClr val="lt1"/>
                </a:solidFill>
              </a:defRPr>
            </a:lvl7pPr>
            <a:lvl8pPr lvl="7" algn="ctr">
              <a:lnSpc>
                <a:spcPct val="100000"/>
              </a:lnSpc>
              <a:spcBef>
                <a:spcPts val="1000"/>
              </a:spcBef>
              <a:spcAft>
                <a:spcPts val="0"/>
              </a:spcAft>
              <a:buSzPts val="1200"/>
              <a:buNone/>
              <a:defRPr>
                <a:solidFill>
                  <a:schemeClr val="lt1"/>
                </a:solidFill>
              </a:defRPr>
            </a:lvl8pPr>
            <a:lvl9pPr lvl="8" algn="ctr">
              <a:lnSpc>
                <a:spcPct val="100000"/>
              </a:lnSpc>
              <a:spcBef>
                <a:spcPts val="1000"/>
              </a:spcBef>
              <a:spcAft>
                <a:spcPts val="1000"/>
              </a:spcAft>
              <a:buSzPts val="1200"/>
              <a:buNone/>
              <a:defRPr>
                <a:solidFill>
                  <a:schemeClr val="lt1"/>
                </a:solidFill>
              </a:defRPr>
            </a:lvl9pPr>
          </a:lstStyle>
          <a:p>
            <a:endParaRPr/>
          </a:p>
        </p:txBody>
      </p:sp>
      <p:sp>
        <p:nvSpPr>
          <p:cNvPr id="31" name="Google Shape;31;p14"/>
          <p:cNvSpPr txBox="1">
            <a:spLocks noGrp="1"/>
          </p:cNvSpPr>
          <p:nvPr>
            <p:ph type="body" idx="3"/>
          </p:nvPr>
        </p:nvSpPr>
        <p:spPr>
          <a:xfrm>
            <a:off x="880357" y="2294467"/>
            <a:ext cx="5381016" cy="3649133"/>
          </a:xfrm>
          <a:prstGeom prst="rect">
            <a:avLst/>
          </a:prstGeom>
          <a:noFill/>
          <a:ln>
            <a:noFill/>
          </a:ln>
        </p:spPr>
        <p:txBody>
          <a:bodyPr spcFirstLastPara="1" wrap="square" lIns="91425" tIns="45700" rIns="91425" bIns="45700" anchor="ctr"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87350" algn="l">
              <a:lnSpc>
                <a:spcPct val="100000"/>
              </a:lnSpc>
              <a:spcBef>
                <a:spcPts val="1000"/>
              </a:spcBef>
              <a:spcAft>
                <a:spcPts val="0"/>
              </a:spcAft>
              <a:buClr>
                <a:srgbClr val="132648"/>
              </a:buClr>
              <a:buSzPts val="25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1000"/>
              </a:spcAft>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5">
            <a:alphaModFix/>
          </a:blip>
          <a:stretch>
            <a:fillRect/>
          </a:stretch>
        </a:blip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2194560" y="111784"/>
            <a:ext cx="7600260" cy="622570"/>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chemeClr val="lt1"/>
              </a:buClr>
              <a:buSzPts val="2800"/>
              <a:buFont typeface="Arial Black"/>
              <a:buNone/>
              <a:defRPr sz="2800" b="0" i="0" u="none" strike="noStrike" cap="none">
                <a:solidFill>
                  <a:schemeClr val="lt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685801" y="2142067"/>
            <a:ext cx="10131425" cy="3649133"/>
          </a:xfrm>
          <a:prstGeom prst="rect">
            <a:avLst/>
          </a:prstGeom>
          <a:noFill/>
          <a:ln>
            <a:noFill/>
          </a:ln>
        </p:spPr>
        <p:txBody>
          <a:bodyPr spcFirstLastPara="1" wrap="square" lIns="91425" tIns="45700" rIns="91425" bIns="45700" anchor="ctr" anchorCtr="0">
            <a:normAutofit/>
          </a:bodyPr>
          <a:lstStyle>
            <a:lvl1pPr marL="457200" marR="0" lvl="0" indent="-406400" algn="l" rtl="0">
              <a:lnSpc>
                <a:spcPct val="100000"/>
              </a:lnSpc>
              <a:spcBef>
                <a:spcPts val="0"/>
              </a:spcBef>
              <a:spcAft>
                <a:spcPts val="0"/>
              </a:spcAft>
              <a:buClr>
                <a:srgbClr val="132648"/>
              </a:buClr>
              <a:buSzPts val="2800"/>
              <a:buFont typeface="Noto Sans Symbols"/>
              <a:buChar char="▪"/>
              <a:defRPr sz="2800" b="0" i="0" u="none" strike="noStrike" cap="none">
                <a:solidFill>
                  <a:srgbClr val="132648"/>
                </a:solidFill>
                <a:latin typeface="Arial"/>
                <a:ea typeface="Arial"/>
                <a:cs typeface="Arial"/>
                <a:sym typeface="Arial"/>
              </a:defRPr>
            </a:lvl1pPr>
            <a:lvl2pPr marL="914400" marR="0" lvl="1" indent="-400050" algn="l" rtl="0">
              <a:lnSpc>
                <a:spcPct val="100000"/>
              </a:lnSpc>
              <a:spcBef>
                <a:spcPts val="1000"/>
              </a:spcBef>
              <a:spcAft>
                <a:spcPts val="0"/>
              </a:spcAft>
              <a:buClr>
                <a:srgbClr val="132648"/>
              </a:buClr>
              <a:buSzPts val="2700"/>
              <a:buFont typeface="Noto Sans Symbols"/>
              <a:buChar char="▪"/>
              <a:defRPr sz="2700" b="0" i="0" u="none" strike="noStrike" cap="none">
                <a:solidFill>
                  <a:srgbClr val="145698"/>
                </a:solidFill>
                <a:latin typeface="Arial"/>
                <a:ea typeface="Arial"/>
                <a:cs typeface="Arial"/>
                <a:sym typeface="Arial"/>
              </a:defRPr>
            </a:lvl2pPr>
            <a:lvl3pPr marL="1371600" marR="0" lvl="2" indent="-393700" algn="l" rtl="0">
              <a:lnSpc>
                <a:spcPct val="100000"/>
              </a:lnSpc>
              <a:spcBef>
                <a:spcPts val="1000"/>
              </a:spcBef>
              <a:spcAft>
                <a:spcPts val="0"/>
              </a:spcAft>
              <a:buClr>
                <a:srgbClr val="132648"/>
              </a:buClr>
              <a:buSzPts val="2600"/>
              <a:buFont typeface="Noto Sans Symbols"/>
              <a:buChar char="▪"/>
              <a:defRPr sz="2600" b="0" i="0" u="none" strike="noStrike" cap="none">
                <a:solidFill>
                  <a:srgbClr val="145698"/>
                </a:solidFill>
                <a:latin typeface="Arial"/>
                <a:ea typeface="Arial"/>
                <a:cs typeface="Arial"/>
                <a:sym typeface="Arial"/>
              </a:defRPr>
            </a:lvl3pPr>
            <a:lvl4pPr marL="1828800" marR="0" lvl="3" indent="-387350" algn="l" rtl="0">
              <a:lnSpc>
                <a:spcPct val="100000"/>
              </a:lnSpc>
              <a:spcBef>
                <a:spcPts val="1000"/>
              </a:spcBef>
              <a:spcAft>
                <a:spcPts val="0"/>
              </a:spcAft>
              <a:buClr>
                <a:srgbClr val="132648"/>
              </a:buClr>
              <a:buSzPts val="2500"/>
              <a:buFont typeface="Noto Sans Symbols"/>
              <a:buChar char="▪"/>
              <a:defRPr sz="2500" b="0" i="0" u="none" strike="noStrike" cap="none">
                <a:solidFill>
                  <a:srgbClr val="145698"/>
                </a:solidFill>
                <a:latin typeface="Arial"/>
                <a:ea typeface="Arial"/>
                <a:cs typeface="Arial"/>
                <a:sym typeface="Arial"/>
              </a:defRPr>
            </a:lvl4pPr>
            <a:lvl5pPr marL="2286000" marR="0" lvl="4" indent="-381000" algn="l" rtl="0">
              <a:lnSpc>
                <a:spcPct val="100000"/>
              </a:lnSpc>
              <a:spcBef>
                <a:spcPts val="1000"/>
              </a:spcBef>
              <a:spcAft>
                <a:spcPts val="0"/>
              </a:spcAft>
              <a:buClr>
                <a:srgbClr val="132648"/>
              </a:buClr>
              <a:buSzPts val="2400"/>
              <a:buFont typeface="Noto Sans Symbols"/>
              <a:buChar char="▪"/>
              <a:defRPr sz="2400" b="0" i="0" u="none" strike="noStrike" cap="none">
                <a:solidFill>
                  <a:srgbClr val="145698"/>
                </a:solidFill>
                <a:latin typeface="Arial"/>
                <a:ea typeface="Arial"/>
                <a:cs typeface="Arial"/>
                <a:sym typeface="Arial"/>
              </a:defRPr>
            </a:lvl5pPr>
            <a:lvl6pPr marL="2743200" marR="0" lvl="5"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6pPr>
            <a:lvl7pPr marL="3200400" marR="0" lvl="6"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7pPr>
            <a:lvl8pPr marL="3657600" marR="0" lvl="7"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8pPr>
            <a:lvl9pPr marL="4114800" marR="0" lvl="8" indent="-304800" algn="l" rtl="0">
              <a:lnSpc>
                <a:spcPct val="100000"/>
              </a:lnSpc>
              <a:spcBef>
                <a:spcPts val="1000"/>
              </a:spcBef>
              <a:spcAft>
                <a:spcPts val="1000"/>
              </a:spcAft>
              <a:buClr>
                <a:schemeClr val="lt1"/>
              </a:buClr>
              <a:buSzPts val="1200"/>
              <a:buFont typeface="Arial"/>
              <a:buChar char="•"/>
              <a:defRPr sz="1200" b="0" i="0" u="none" strike="noStrike" cap="none">
                <a:solidFill>
                  <a:schemeClr val="lt1"/>
                </a:solidFill>
                <a:latin typeface="Arial"/>
                <a:ea typeface="Arial"/>
                <a:cs typeface="Arial"/>
                <a:sym typeface="Arial"/>
              </a:defRPr>
            </a:lvl9pPr>
          </a:lstStyle>
          <a:p>
            <a:endParaRPr/>
          </a:p>
        </p:txBody>
      </p:sp>
      <p:sp>
        <p:nvSpPr>
          <p:cNvPr id="8" name="Google Shape;8;p11"/>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9" name="Google Shape;9;p11"/>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10" name="Google Shape;10;p11"/>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pic>
        <p:nvPicPr>
          <p:cNvPr id="36" name="Google Shape;36;p1" descr="OTAN - Outreach and Technical Assistance Network. Professional Development, News, Teaching with Technology, TDLS, Digests and Newsletters, Online Resources and Videos"/>
          <p:cNvPicPr preferRelativeResize="0">
            <a:picLocks noGrp="1"/>
          </p:cNvPicPr>
          <p:nvPr>
            <p:ph type="body" idx="1"/>
          </p:nvPr>
        </p:nvPicPr>
        <p:blipFill rotWithShape="1">
          <a:blip r:embed="rId3">
            <a:alphaModFix/>
          </a:blip>
          <a:srcRect/>
          <a:stretch/>
        </p:blipFill>
        <p:spPr>
          <a:xfrm>
            <a:off x="0" y="0"/>
            <a:ext cx="12192000" cy="6858000"/>
          </a:xfrm>
          <a:prstGeom prst="rect">
            <a:avLst/>
          </a:prstGeom>
          <a:noFill/>
          <a:ln>
            <a:noFill/>
          </a:ln>
        </p:spPr>
      </p:pic>
      <p:sp>
        <p:nvSpPr>
          <p:cNvPr id="2" name="Title 1">
            <a:extLst>
              <a:ext uri="{FF2B5EF4-FFF2-40B4-BE49-F238E27FC236}">
                <a16:creationId xmlns:a16="http://schemas.microsoft.com/office/drawing/2014/main" id="{F725135C-350A-4BB6-35F7-BAA1EACE9D76}"/>
              </a:ext>
            </a:extLst>
          </p:cNvPr>
          <p:cNvSpPr>
            <a:spLocks noGrp="1"/>
          </p:cNvSpPr>
          <p:nvPr>
            <p:ph type="title" idx="4294967295"/>
          </p:nvPr>
        </p:nvSpPr>
        <p:spPr>
          <a:xfrm>
            <a:off x="102084" y="172260"/>
            <a:ext cx="2290451" cy="62257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chemeClr val="lt1"/>
              </a:buClr>
              <a:buSzPts val="1800"/>
              <a:buFont typeface="Arial Black"/>
              <a:buNone/>
              <a:tabLst/>
              <a:defRPr/>
            </a:pPr>
            <a:r>
              <a:rPr kumimoji="0" lang="en-US" sz="1600" b="0" i="0" u="none" strike="noStrike" kern="0" cap="none" spc="0" normalizeH="0" baseline="0" noProof="0">
                <a:ln>
                  <a:noFill/>
                </a:ln>
                <a:solidFill>
                  <a:schemeClr val="lt1"/>
                </a:solidFill>
                <a:effectLst/>
                <a:uLnTx/>
                <a:uFillTx/>
                <a:latin typeface="Arial Black"/>
                <a:ea typeface="Arial Black"/>
                <a:cs typeface="Arial Black"/>
                <a:sym typeface="Arial Black"/>
              </a:rPr>
              <a:t>OTAN Resources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Google Shape;107;g24cb1d26e2c_0_69"/>
          <p:cNvSpPr txBox="1">
            <a:spLocks noGrp="1"/>
          </p:cNvSpPr>
          <p:nvPr>
            <p:ph type="subTitle" idx="1"/>
          </p:nvPr>
        </p:nvSpPr>
        <p:spPr>
          <a:xfrm>
            <a:off x="539050" y="1271700"/>
            <a:ext cx="10854300" cy="5493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000"/>
              <a:buNone/>
            </a:pPr>
            <a:r>
              <a:rPr lang="en-US" b="1"/>
              <a:t>SEL in our Classrooms</a:t>
            </a:r>
            <a:endParaRPr b="1"/>
          </a:p>
          <a:p>
            <a:pPr marL="0" lvl="0" indent="0" algn="l" rtl="0">
              <a:lnSpc>
                <a:spcPct val="100000"/>
              </a:lnSpc>
              <a:spcBef>
                <a:spcPts val="0"/>
              </a:spcBef>
              <a:spcAft>
                <a:spcPts val="0"/>
              </a:spcAft>
              <a:buSzPts val="3000"/>
              <a:buNone/>
            </a:pPr>
            <a:endParaRPr/>
          </a:p>
          <a:p>
            <a:pPr marL="457200" lvl="0" indent="-419100" algn="l" rtl="0">
              <a:lnSpc>
                <a:spcPct val="100000"/>
              </a:lnSpc>
              <a:spcBef>
                <a:spcPts val="0"/>
              </a:spcBef>
              <a:spcAft>
                <a:spcPts val="0"/>
              </a:spcAft>
              <a:buSzPts val="3000"/>
              <a:buChar char="●"/>
            </a:pPr>
            <a:r>
              <a:rPr lang="en-US"/>
              <a:t>How have you seen social and emotional skills impact your students' learning experiences?</a:t>
            </a:r>
            <a:br>
              <a:rPr lang="en-US"/>
            </a:br>
            <a:endParaRPr/>
          </a:p>
          <a:p>
            <a:pPr marL="457200" lvl="0" indent="-419100" algn="l" rtl="0">
              <a:lnSpc>
                <a:spcPct val="100000"/>
              </a:lnSpc>
              <a:spcBef>
                <a:spcPts val="0"/>
              </a:spcBef>
              <a:spcAft>
                <a:spcPts val="0"/>
              </a:spcAft>
              <a:buSzPts val="3000"/>
              <a:buChar char="●"/>
            </a:pPr>
            <a:r>
              <a:rPr lang="en-US"/>
              <a:t>Think of a student where the strategy you identified was really important. Share that story with a neighbor.</a:t>
            </a:r>
            <a:endParaRPr/>
          </a:p>
          <a:p>
            <a:pPr marL="457200" lvl="0" indent="0" algn="l" rtl="0">
              <a:lnSpc>
                <a:spcPct val="100000"/>
              </a:lnSpc>
              <a:spcBef>
                <a:spcPts val="0"/>
              </a:spcBef>
              <a:spcAft>
                <a:spcPts val="0"/>
              </a:spcAft>
              <a:buSzPts val="3000"/>
              <a:buNone/>
            </a:pPr>
            <a:endParaRPr/>
          </a:p>
          <a:p>
            <a:pPr marL="0" lvl="0" indent="0" algn="l" rtl="0">
              <a:lnSpc>
                <a:spcPct val="100000"/>
              </a:lnSpc>
              <a:spcBef>
                <a:spcPts val="0"/>
              </a:spcBef>
              <a:spcAft>
                <a:spcPts val="0"/>
              </a:spcAft>
              <a:buSzPts val="3000"/>
              <a:buNone/>
            </a:pPr>
            <a:r>
              <a:rPr lang="en-US" b="1"/>
              <a:t>Discuss </a:t>
            </a:r>
            <a:r>
              <a:rPr lang="en-US"/>
              <a:t>with your groups and be prepared to share highlights of the conversation (including any examples!)</a:t>
            </a:r>
            <a:endParaRPr/>
          </a:p>
          <a:p>
            <a:pPr marL="0" lvl="0" indent="0" algn="l" rtl="0">
              <a:lnSpc>
                <a:spcPct val="100000"/>
              </a:lnSpc>
              <a:spcBef>
                <a:spcPts val="0"/>
              </a:spcBef>
              <a:spcAft>
                <a:spcPts val="0"/>
              </a:spcAft>
              <a:buSzPts val="3000"/>
              <a:buNone/>
            </a:pPr>
            <a:endParaRPr/>
          </a:p>
        </p:txBody>
      </p:sp>
      <p:sp>
        <p:nvSpPr>
          <p:cNvPr id="106" name="Google Shape;106;g24cb1d26e2c_0_69"/>
          <p:cNvSpPr txBox="1">
            <a:spLocks noGrp="1"/>
          </p:cNvSpPr>
          <p:nvPr>
            <p:ph type="ctrTitle"/>
          </p:nvPr>
        </p:nvSpPr>
        <p:spPr>
          <a:xfrm>
            <a:off x="2194559" y="109728"/>
            <a:ext cx="7598700" cy="621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800"/>
              <a:buNone/>
            </a:pPr>
            <a:r>
              <a:rPr lang="en-US"/>
              <a:t>Discussion on SEL</a:t>
            </a:r>
            <a:endParaRPr/>
          </a:p>
        </p:txBody>
      </p:sp>
      <p:pic>
        <p:nvPicPr>
          <p:cNvPr id="108" name="Google Shape;108;g24cb1d26e2c_0_69" title="Icon discuss"/>
          <p:cNvPicPr preferRelativeResize="0"/>
          <p:nvPr/>
        </p:nvPicPr>
        <p:blipFill rotWithShape="1">
          <a:blip r:embed="rId3">
            <a:alphaModFix/>
          </a:blip>
          <a:srcRect/>
          <a:stretch/>
        </p:blipFill>
        <p:spPr>
          <a:xfrm>
            <a:off x="10929600" y="5502600"/>
            <a:ext cx="1262400" cy="1262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4" name="Google Shape;114;g24cb1d26e2c_0_79"/>
          <p:cNvSpPr txBox="1">
            <a:spLocks noGrp="1"/>
          </p:cNvSpPr>
          <p:nvPr>
            <p:ph type="subTitle" idx="1"/>
          </p:nvPr>
        </p:nvSpPr>
        <p:spPr>
          <a:xfrm>
            <a:off x="627650" y="1162000"/>
            <a:ext cx="11356500" cy="5493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b="1"/>
              <a:t>Brainstorming SEL strategies</a:t>
            </a:r>
            <a:endParaRPr b="1"/>
          </a:p>
          <a:p>
            <a:pPr marL="0" lvl="0" indent="0" algn="l" rtl="0">
              <a:lnSpc>
                <a:spcPct val="100000"/>
              </a:lnSpc>
              <a:spcBef>
                <a:spcPts val="0"/>
              </a:spcBef>
              <a:spcAft>
                <a:spcPts val="0"/>
              </a:spcAft>
              <a:buSzPts val="1100"/>
              <a:buNone/>
            </a:pPr>
            <a:endParaRPr b="1"/>
          </a:p>
          <a:p>
            <a:pPr marL="0" lvl="0" indent="0" algn="l" rtl="0">
              <a:lnSpc>
                <a:spcPct val="100000"/>
              </a:lnSpc>
              <a:spcBef>
                <a:spcPts val="0"/>
              </a:spcBef>
              <a:spcAft>
                <a:spcPts val="0"/>
              </a:spcAft>
              <a:buClr>
                <a:schemeClr val="dk1"/>
              </a:buClr>
              <a:buSzPts val="3000"/>
              <a:buFont typeface="Arial"/>
              <a:buNone/>
            </a:pPr>
            <a:r>
              <a:rPr lang="en-US" sz="2600" b="1"/>
              <a:t>Directions</a:t>
            </a:r>
            <a:r>
              <a:rPr lang="en-US" sz="2600"/>
              <a:t>: Brainstorm SEL activities and strategies with your group. </a:t>
            </a:r>
            <a:endParaRPr sz="2600"/>
          </a:p>
          <a:p>
            <a:pPr marL="0" lvl="0" indent="0" algn="l" rtl="0">
              <a:lnSpc>
                <a:spcPct val="100000"/>
              </a:lnSpc>
              <a:spcBef>
                <a:spcPts val="0"/>
              </a:spcBef>
              <a:spcAft>
                <a:spcPts val="0"/>
              </a:spcAft>
              <a:buClr>
                <a:schemeClr val="dk1"/>
              </a:buClr>
              <a:buSzPts val="3000"/>
              <a:buFont typeface="Arial"/>
              <a:buNone/>
            </a:pPr>
            <a:r>
              <a:rPr lang="en-US" sz="2600"/>
              <a:t>Post ideas to each category on the shared Padlet.</a:t>
            </a:r>
            <a:endParaRPr sz="2600"/>
          </a:p>
          <a:p>
            <a:pPr marL="0" lvl="0" indent="0" algn="l" rtl="0">
              <a:lnSpc>
                <a:spcPct val="100000"/>
              </a:lnSpc>
              <a:spcBef>
                <a:spcPts val="0"/>
              </a:spcBef>
              <a:spcAft>
                <a:spcPts val="0"/>
              </a:spcAft>
              <a:buSzPts val="1100"/>
              <a:buNone/>
            </a:pPr>
            <a:endParaRPr sz="2800"/>
          </a:p>
          <a:p>
            <a:pPr marL="457200" lvl="0" indent="-393700" algn="l" rtl="0">
              <a:lnSpc>
                <a:spcPct val="100000"/>
              </a:lnSpc>
              <a:spcBef>
                <a:spcPts val="0"/>
              </a:spcBef>
              <a:spcAft>
                <a:spcPts val="0"/>
              </a:spcAft>
              <a:buSzPts val="2600"/>
              <a:buChar char="●"/>
            </a:pPr>
            <a:r>
              <a:rPr lang="en-US" sz="2600"/>
              <a:t>Setting and achieving positive goals</a:t>
            </a:r>
            <a:br>
              <a:rPr lang="en-US" sz="2600"/>
            </a:br>
            <a:endParaRPr sz="2600"/>
          </a:p>
          <a:p>
            <a:pPr marL="457200" lvl="0" indent="-393700" algn="l" rtl="0">
              <a:lnSpc>
                <a:spcPct val="100000"/>
              </a:lnSpc>
              <a:spcBef>
                <a:spcPts val="0"/>
              </a:spcBef>
              <a:spcAft>
                <a:spcPts val="0"/>
              </a:spcAft>
              <a:buSzPts val="2600"/>
              <a:buChar char="●"/>
            </a:pPr>
            <a:r>
              <a:rPr lang="en-US" sz="2600"/>
              <a:t>Fostering empathy and positive relationships</a:t>
            </a:r>
            <a:br>
              <a:rPr lang="en-US" sz="2600"/>
            </a:br>
            <a:endParaRPr sz="2600"/>
          </a:p>
          <a:p>
            <a:pPr marL="457200" lvl="0" indent="-393700" algn="l" rtl="0">
              <a:lnSpc>
                <a:spcPct val="100000"/>
              </a:lnSpc>
              <a:spcBef>
                <a:spcPts val="0"/>
              </a:spcBef>
              <a:spcAft>
                <a:spcPts val="0"/>
              </a:spcAft>
              <a:buSzPts val="2600"/>
              <a:buChar char="●"/>
            </a:pPr>
            <a:r>
              <a:rPr lang="en-US" sz="2600"/>
              <a:t>Encouraging responsible decision-making</a:t>
            </a:r>
            <a:br>
              <a:rPr lang="en-US" sz="2600"/>
            </a:br>
            <a:endParaRPr sz="2600"/>
          </a:p>
          <a:p>
            <a:pPr marL="457200" lvl="0" indent="-393700" algn="l" rtl="0">
              <a:lnSpc>
                <a:spcPct val="100000"/>
              </a:lnSpc>
              <a:spcBef>
                <a:spcPts val="0"/>
              </a:spcBef>
              <a:spcAft>
                <a:spcPts val="0"/>
              </a:spcAft>
              <a:buSzPts val="2600"/>
              <a:buChar char="●"/>
            </a:pPr>
            <a:r>
              <a:rPr lang="en-US" sz="2600"/>
              <a:t>Supporting self-awareness and self-management</a:t>
            </a:r>
            <a:endParaRPr sz="2600"/>
          </a:p>
          <a:p>
            <a:pPr marL="457200" lvl="0" indent="0" algn="l" rtl="0">
              <a:lnSpc>
                <a:spcPct val="100000"/>
              </a:lnSpc>
              <a:spcBef>
                <a:spcPts val="0"/>
              </a:spcBef>
              <a:spcAft>
                <a:spcPts val="0"/>
              </a:spcAft>
              <a:buSzPts val="3000"/>
              <a:buNone/>
            </a:pPr>
            <a:endParaRPr sz="2600"/>
          </a:p>
          <a:p>
            <a:pPr marL="0" lvl="0" indent="0" algn="l" rtl="0">
              <a:lnSpc>
                <a:spcPct val="100000"/>
              </a:lnSpc>
              <a:spcBef>
                <a:spcPts val="0"/>
              </a:spcBef>
              <a:spcAft>
                <a:spcPts val="0"/>
              </a:spcAft>
              <a:buSzPts val="3000"/>
              <a:buNone/>
            </a:pPr>
            <a:endParaRPr sz="2600"/>
          </a:p>
        </p:txBody>
      </p:sp>
      <p:sp>
        <p:nvSpPr>
          <p:cNvPr id="113" name="Google Shape;113;g24cb1d26e2c_0_79"/>
          <p:cNvSpPr txBox="1">
            <a:spLocks noGrp="1"/>
          </p:cNvSpPr>
          <p:nvPr>
            <p:ph type="ctrTitle"/>
          </p:nvPr>
        </p:nvSpPr>
        <p:spPr>
          <a:xfrm>
            <a:off x="2194547" y="109725"/>
            <a:ext cx="9789600" cy="621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100"/>
              <a:buNone/>
            </a:pPr>
            <a:r>
              <a:rPr lang="en-US"/>
              <a:t>Creating an SEL-Inclusive Classroom</a:t>
            </a:r>
            <a:endParaRPr/>
          </a:p>
        </p:txBody>
      </p:sp>
      <p:pic>
        <p:nvPicPr>
          <p:cNvPr id="115" name="Google Shape;115;g24cb1d26e2c_0_79" title="Icon revise"/>
          <p:cNvPicPr preferRelativeResize="0"/>
          <p:nvPr/>
        </p:nvPicPr>
        <p:blipFill rotWithShape="1">
          <a:blip r:embed="rId3">
            <a:alphaModFix/>
          </a:blip>
          <a:srcRect/>
          <a:stretch/>
        </p:blipFill>
        <p:spPr>
          <a:xfrm>
            <a:off x="10929599" y="5529475"/>
            <a:ext cx="1262400" cy="121191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1" name="Google Shape;121;g24f43a708ab_0_49"/>
          <p:cNvSpPr txBox="1">
            <a:spLocks noGrp="1"/>
          </p:cNvSpPr>
          <p:nvPr>
            <p:ph type="subTitle" idx="1"/>
          </p:nvPr>
        </p:nvSpPr>
        <p:spPr>
          <a:xfrm>
            <a:off x="778550" y="1710625"/>
            <a:ext cx="10452000" cy="4324500"/>
          </a:xfrm>
          <a:prstGeom prst="rect">
            <a:avLst/>
          </a:prstGeom>
          <a:noFill/>
          <a:ln>
            <a:noFill/>
          </a:ln>
        </p:spPr>
        <p:txBody>
          <a:bodyPr spcFirstLastPara="1" wrap="square" lIns="91425" tIns="45700" rIns="91425" bIns="45700" anchor="t" anchorCtr="0">
            <a:noAutofit/>
          </a:bodyPr>
          <a:lstStyle/>
          <a:p>
            <a:pPr marL="457200" lvl="0" indent="-406400" algn="l" rtl="0">
              <a:lnSpc>
                <a:spcPct val="100000"/>
              </a:lnSpc>
              <a:spcBef>
                <a:spcPts val="0"/>
              </a:spcBef>
              <a:spcAft>
                <a:spcPts val="0"/>
              </a:spcAft>
              <a:buSzPts val="2800"/>
              <a:buChar char="●"/>
            </a:pPr>
            <a:r>
              <a:rPr lang="en-US" sz="2800" b="1"/>
              <a:t>Which</a:t>
            </a:r>
            <a:r>
              <a:rPr lang="en-US" sz="2800"/>
              <a:t> strategies shared on Padlet </a:t>
            </a:r>
            <a:r>
              <a:rPr lang="en-US" sz="2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resonate</a:t>
            </a:r>
            <a:r>
              <a:rPr lang="en-US" sz="2800"/>
              <a:t> with you? Why do you find them effective or compelling?</a:t>
            </a:r>
            <a:br>
              <a:rPr lang="en-US" sz="2800"/>
            </a:br>
            <a:endParaRPr sz="2800"/>
          </a:p>
          <a:p>
            <a:pPr marL="457200" lvl="0" indent="-406400" algn="l" rtl="0">
              <a:lnSpc>
                <a:spcPct val="100000"/>
              </a:lnSpc>
              <a:spcBef>
                <a:spcPts val="0"/>
              </a:spcBef>
              <a:spcAft>
                <a:spcPts val="0"/>
              </a:spcAft>
              <a:buSzPts val="2800"/>
              <a:buChar char="●"/>
            </a:pPr>
            <a:r>
              <a:rPr lang="en-US" sz="2800" b="1"/>
              <a:t>Reflecting</a:t>
            </a:r>
            <a:r>
              <a:rPr lang="en-US" sz="2800"/>
              <a:t> on your own teaching, how feasible do you think these strategies are to implement? Are there any specific challenges or considerations you anticipate?</a:t>
            </a:r>
            <a:br>
              <a:rPr lang="en-US" sz="2800"/>
            </a:br>
            <a:endParaRPr sz="2800"/>
          </a:p>
          <a:p>
            <a:pPr marL="457200" lvl="0" indent="-406400" algn="l" rtl="0">
              <a:lnSpc>
                <a:spcPct val="100000"/>
              </a:lnSpc>
              <a:spcBef>
                <a:spcPts val="0"/>
              </a:spcBef>
              <a:spcAft>
                <a:spcPts val="0"/>
              </a:spcAft>
              <a:buSzPts val="2800"/>
              <a:buChar char="●"/>
            </a:pPr>
            <a:r>
              <a:rPr lang="en-US" sz="2800" b="1"/>
              <a:t>What </a:t>
            </a:r>
            <a:r>
              <a:rPr lang="en-US" sz="2800"/>
              <a:t>digital tools could be used to support these activities?</a:t>
            </a:r>
            <a:endParaRPr sz="2800"/>
          </a:p>
          <a:p>
            <a:pPr marL="0" lvl="0" indent="0" algn="l" rtl="0">
              <a:lnSpc>
                <a:spcPct val="100000"/>
              </a:lnSpc>
              <a:spcBef>
                <a:spcPts val="0"/>
              </a:spcBef>
              <a:spcAft>
                <a:spcPts val="0"/>
              </a:spcAft>
              <a:buSzPts val="3000"/>
              <a:buNone/>
            </a:pPr>
            <a:endParaRPr sz="2800"/>
          </a:p>
        </p:txBody>
      </p:sp>
      <p:sp>
        <p:nvSpPr>
          <p:cNvPr id="120" name="Google Shape;120;g24f43a708ab_0_49"/>
          <p:cNvSpPr txBox="1">
            <a:spLocks noGrp="1"/>
          </p:cNvSpPr>
          <p:nvPr>
            <p:ph type="ctrTitle"/>
          </p:nvPr>
        </p:nvSpPr>
        <p:spPr>
          <a:xfrm>
            <a:off x="2194547" y="109725"/>
            <a:ext cx="9789600" cy="621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100"/>
              <a:buNone/>
            </a:pPr>
            <a:r>
              <a:rPr lang="en-US"/>
              <a:t>Reflecting on the SEL Brainstorm</a:t>
            </a:r>
            <a:endParaRPr/>
          </a:p>
        </p:txBody>
      </p:sp>
      <p:pic>
        <p:nvPicPr>
          <p:cNvPr id="122" name="Google Shape;122;g24f43a708ab_0_49" title="Icon revise"/>
          <p:cNvPicPr preferRelativeResize="0"/>
          <p:nvPr/>
        </p:nvPicPr>
        <p:blipFill rotWithShape="1">
          <a:blip r:embed="rId3">
            <a:alphaModFix/>
          </a:blip>
          <a:srcRect/>
          <a:stretch/>
        </p:blipFill>
        <p:spPr>
          <a:xfrm>
            <a:off x="10929599" y="5529475"/>
            <a:ext cx="1262400" cy="121191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9" name="Google Shape;129;g241256b7583_0_60"/>
          <p:cNvSpPr txBox="1">
            <a:spLocks noGrp="1"/>
          </p:cNvSpPr>
          <p:nvPr>
            <p:ph type="body" idx="4294967295"/>
          </p:nvPr>
        </p:nvSpPr>
        <p:spPr>
          <a:xfrm>
            <a:off x="3441650" y="1032825"/>
            <a:ext cx="8646600" cy="4958700"/>
          </a:xfrm>
          <a:prstGeom prst="rect">
            <a:avLst/>
          </a:prstGeom>
          <a:noFill/>
          <a:ln>
            <a:noFill/>
          </a:ln>
        </p:spPr>
        <p:txBody>
          <a:bodyPr spcFirstLastPara="1" wrap="square" lIns="91425" tIns="45700" rIns="91425" bIns="45700" anchor="ctr" anchorCtr="0">
            <a:normAutofit/>
          </a:bodyPr>
          <a:lstStyle/>
          <a:p>
            <a:pPr marL="285750" lvl="0" indent="-285750" algn="l" rtl="0">
              <a:lnSpc>
                <a:spcPct val="100000"/>
              </a:lnSpc>
              <a:spcBef>
                <a:spcPts val="0"/>
              </a:spcBef>
              <a:spcAft>
                <a:spcPts val="0"/>
              </a:spcAft>
              <a:buSzPts val="2800"/>
              <a:buAutoNum type="arabicPeriod"/>
            </a:pPr>
            <a:r>
              <a:rPr lang="en-US"/>
              <a:t>Chapter 7 of the </a:t>
            </a:r>
            <a:r>
              <a:rPr lang="en-US" b="1"/>
              <a:t>Digital Learning Guidance</a:t>
            </a:r>
            <a:r>
              <a:rPr lang="en-US"/>
              <a:t> provides more details and discussion of key strategies (see p. 102-103 for a helpful checklist) </a:t>
            </a:r>
            <a:br>
              <a:rPr lang="en-US"/>
            </a:br>
            <a:endParaRPr/>
          </a:p>
          <a:p>
            <a:pPr marL="285750" lvl="0" indent="-285750" algn="l" rtl="0">
              <a:lnSpc>
                <a:spcPct val="100000"/>
              </a:lnSpc>
              <a:spcBef>
                <a:spcPts val="0"/>
              </a:spcBef>
              <a:spcAft>
                <a:spcPts val="0"/>
              </a:spcAft>
              <a:buSzPts val="2800"/>
              <a:buAutoNum type="arabicPeriod"/>
            </a:pPr>
            <a:r>
              <a:rPr lang="en-US"/>
              <a:t>The </a:t>
            </a:r>
            <a:r>
              <a:rPr lang="en-US" b="1"/>
              <a:t>self-paced course</a:t>
            </a:r>
            <a:r>
              <a:rPr lang="en-US"/>
              <a:t> on the OTAN website includes a multiple-choice quiz and extension activities</a:t>
            </a:r>
            <a:br>
              <a:rPr lang="en-US"/>
            </a:br>
            <a:endParaRPr/>
          </a:p>
          <a:p>
            <a:pPr marL="285750" lvl="0" indent="-285750" algn="l" rtl="0">
              <a:lnSpc>
                <a:spcPct val="100000"/>
              </a:lnSpc>
              <a:spcBef>
                <a:spcPts val="0"/>
              </a:spcBef>
              <a:spcAft>
                <a:spcPts val="0"/>
              </a:spcAft>
              <a:buSzPts val="2800"/>
              <a:buAutoNum type="arabicPeriod"/>
            </a:pPr>
            <a:r>
              <a:rPr lang="en-US"/>
              <a:t>Continue finding opportunities to simplify program materials to improve readability and accessibility.</a:t>
            </a:r>
            <a:endParaRPr/>
          </a:p>
        </p:txBody>
      </p:sp>
      <p:pic>
        <p:nvPicPr>
          <p:cNvPr id="127" name="Google Shape;127;g241256b7583_0_60" descr="A person standing on a bar graph to showcase &quot;next steps&quot;"/>
          <p:cNvPicPr preferRelativeResize="0"/>
          <p:nvPr/>
        </p:nvPicPr>
        <p:blipFill rotWithShape="1">
          <a:blip r:embed="rId3">
            <a:alphaModFix/>
          </a:blip>
          <a:srcRect/>
          <a:stretch/>
        </p:blipFill>
        <p:spPr>
          <a:xfrm>
            <a:off x="-696900" y="1451250"/>
            <a:ext cx="4926726" cy="4343299"/>
          </a:xfrm>
          <a:prstGeom prst="rect">
            <a:avLst/>
          </a:prstGeom>
          <a:noFill/>
          <a:ln>
            <a:noFill/>
          </a:ln>
        </p:spPr>
      </p:pic>
      <p:sp>
        <p:nvSpPr>
          <p:cNvPr id="128" name="Google Shape;128;g241256b7583_0_60"/>
          <p:cNvSpPr txBox="1">
            <a:spLocks noGrp="1"/>
          </p:cNvSpPr>
          <p:nvPr>
            <p:ph type="ctrTitle"/>
          </p:nvPr>
        </p:nvSpPr>
        <p:spPr>
          <a:xfrm>
            <a:off x="2057400" y="91440"/>
            <a:ext cx="10131600" cy="630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a:t>What’s Next?</a:t>
            </a:r>
            <a:endParaRPr/>
          </a:p>
        </p:txBody>
      </p:sp>
      <p:pic>
        <p:nvPicPr>
          <p:cNvPr id="130" name="Google Shape;130;g241256b7583_0_60" title="icon explore next steps"/>
          <p:cNvPicPr preferRelativeResize="0"/>
          <p:nvPr/>
        </p:nvPicPr>
        <p:blipFill rotWithShape="1">
          <a:blip r:embed="rId4">
            <a:alphaModFix/>
          </a:blip>
          <a:srcRect/>
          <a:stretch/>
        </p:blipFill>
        <p:spPr>
          <a:xfrm>
            <a:off x="11038408" y="5688050"/>
            <a:ext cx="1150592" cy="10393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Google Shape;41;g252fdd062fd_0_39"/>
          <p:cNvSpPr txBox="1">
            <a:spLocks noGrp="1"/>
          </p:cNvSpPr>
          <p:nvPr>
            <p:ph type="ctrTitle"/>
          </p:nvPr>
        </p:nvSpPr>
        <p:spPr>
          <a:xfrm>
            <a:off x="2057400" y="91440"/>
            <a:ext cx="10131600" cy="630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800"/>
              <a:buFont typeface="Arial Black"/>
              <a:buNone/>
            </a:pPr>
            <a:r>
              <a:rPr lang="en-US"/>
              <a:t>Welcome to Chapter 7!</a:t>
            </a:r>
            <a:endParaRPr/>
          </a:p>
        </p:txBody>
      </p:sp>
      <p:pic>
        <p:nvPicPr>
          <p:cNvPr id="42" name="Google Shape;42;g252fdd062fd_0_39" descr="A group of students  sitting at desks writing on a notebook"/>
          <p:cNvPicPr preferRelativeResize="0"/>
          <p:nvPr/>
        </p:nvPicPr>
        <p:blipFill rotWithShape="1">
          <a:blip r:embed="rId3">
            <a:alphaModFix/>
          </a:blip>
          <a:srcRect t="335" r="11697" b="317"/>
          <a:stretch/>
        </p:blipFill>
        <p:spPr>
          <a:xfrm>
            <a:off x="0" y="742950"/>
            <a:ext cx="12192000" cy="6000749"/>
          </a:xfrm>
          <a:prstGeom prst="rect">
            <a:avLst/>
          </a:prstGeom>
          <a:noFill/>
          <a:ln>
            <a:noFill/>
          </a:ln>
        </p:spPr>
      </p:pic>
      <p:sp>
        <p:nvSpPr>
          <p:cNvPr id="43" name="Google Shape;43;g252fdd062fd_0_39">
            <a:extLst>
              <a:ext uri="{C183D7F6-B498-43B3-948B-1728B52AA6E4}">
                <adec:decorative xmlns:adec="http://schemas.microsoft.com/office/drawing/2017/decorative" val="1"/>
              </a:ext>
            </a:extLst>
          </p:cNvPr>
          <p:cNvSpPr/>
          <p:nvPr/>
        </p:nvSpPr>
        <p:spPr>
          <a:xfrm>
            <a:off x="0" y="1122550"/>
            <a:ext cx="9656100" cy="1309800"/>
          </a:xfrm>
          <a:prstGeom prst="rect">
            <a:avLst/>
          </a:prstGeom>
          <a:solidFill>
            <a:srgbClr val="132648"/>
          </a:solidFill>
          <a:ln w="9525" cap="flat" cmpd="sng">
            <a:solidFill>
              <a:srgbClr val="13264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g252fdd062fd_0_39" descr="Fostering Healthy, Equitable, and Inclusive Digital Communities"/>
          <p:cNvSpPr txBox="1"/>
          <p:nvPr/>
        </p:nvSpPr>
        <p:spPr>
          <a:xfrm>
            <a:off x="512050" y="1198750"/>
            <a:ext cx="9473100" cy="1765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400"/>
              <a:buFont typeface="Arial"/>
              <a:buNone/>
            </a:pPr>
            <a:r>
              <a:rPr lang="en-US" sz="3400" b="1" i="0" u="none" strike="noStrike" cap="none">
                <a:solidFill>
                  <a:srgbClr val="FFFFFF"/>
                </a:solidFill>
                <a:latin typeface="Arial"/>
                <a:ea typeface="Arial"/>
                <a:cs typeface="Arial"/>
                <a:sym typeface="Arial"/>
              </a:rPr>
              <a:t>Fostering Healthy, Equitable, and Inclusive Digital Communities</a:t>
            </a:r>
            <a:endParaRPr sz="3400" b="1" i="0" u="none" strike="noStrike" cap="none">
              <a:solidFill>
                <a:srgbClr val="FFFFFF"/>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50" name="Google Shape;50;g249b4c1e200_0_2"/>
          <p:cNvSpPr txBox="1">
            <a:spLocks noGrp="1"/>
          </p:cNvSpPr>
          <p:nvPr>
            <p:ph type="body" idx="4294967295"/>
          </p:nvPr>
        </p:nvSpPr>
        <p:spPr>
          <a:xfrm>
            <a:off x="570425" y="1243050"/>
            <a:ext cx="10621800" cy="5478900"/>
          </a:xfrm>
          <a:prstGeom prst="rect">
            <a:avLst/>
          </a:prstGeom>
          <a:noFill/>
          <a:ln>
            <a:noFill/>
          </a:ln>
        </p:spPr>
        <p:txBody>
          <a:bodyPr spcFirstLastPara="1" wrap="square" lIns="91425" tIns="45700" rIns="91425" bIns="45700" anchor="ctr" anchorCtr="0">
            <a:normAutofit/>
          </a:bodyPr>
          <a:lstStyle/>
          <a:p>
            <a:pPr marL="457200" lvl="0" indent="-419100" algn="l" rtl="0">
              <a:lnSpc>
                <a:spcPct val="100000"/>
              </a:lnSpc>
              <a:spcBef>
                <a:spcPts val="0"/>
              </a:spcBef>
              <a:spcAft>
                <a:spcPts val="0"/>
              </a:spcAft>
              <a:buSzPts val="3000"/>
              <a:buAutoNum type="arabicPeriod"/>
            </a:pPr>
            <a:r>
              <a:rPr lang="en-US" sz="3000" b="1"/>
              <a:t>Identify and describe</a:t>
            </a:r>
            <a:r>
              <a:rPr lang="en-US" sz="3000"/>
              <a:t> the five, core social-emotional (SEL) competencies and their importance in adult education</a:t>
            </a:r>
            <a:br>
              <a:rPr lang="en-US" sz="3000"/>
            </a:br>
            <a:endParaRPr sz="3000"/>
          </a:p>
          <a:p>
            <a:pPr marL="457200" lvl="0" indent="-419100" algn="l" rtl="0">
              <a:lnSpc>
                <a:spcPct val="100000"/>
              </a:lnSpc>
              <a:spcBef>
                <a:spcPts val="0"/>
              </a:spcBef>
              <a:spcAft>
                <a:spcPts val="0"/>
              </a:spcAft>
              <a:buSzPts val="3000"/>
              <a:buAutoNum type="arabicPeriod"/>
            </a:pPr>
            <a:r>
              <a:rPr lang="en-US" sz="3000" b="1"/>
              <a:t>Develop</a:t>
            </a:r>
            <a:r>
              <a:rPr lang="en-US" sz="3000"/>
              <a:t> practical strategies and tools for integrating SEL into classrooms</a:t>
            </a:r>
            <a:br>
              <a:rPr lang="en-US" sz="3000"/>
            </a:br>
            <a:endParaRPr sz="3000"/>
          </a:p>
          <a:p>
            <a:pPr marL="457200" lvl="0" indent="-419100" algn="l" rtl="0">
              <a:lnSpc>
                <a:spcPct val="100000"/>
              </a:lnSpc>
              <a:spcBef>
                <a:spcPts val="0"/>
              </a:spcBef>
              <a:spcAft>
                <a:spcPts val="0"/>
              </a:spcAft>
              <a:buSzPts val="3000"/>
              <a:buAutoNum type="arabicPeriod"/>
            </a:pPr>
            <a:r>
              <a:rPr lang="en-US" sz="3000" b="1"/>
              <a:t>Explore</a:t>
            </a:r>
            <a:r>
              <a:rPr lang="en-US" sz="3000"/>
              <a:t> techniques for fostering positive relationships with adult learners</a:t>
            </a:r>
            <a:endParaRPr sz="3000"/>
          </a:p>
          <a:p>
            <a:pPr marL="457200" lvl="0" indent="0" algn="l" rtl="0">
              <a:lnSpc>
                <a:spcPct val="100000"/>
              </a:lnSpc>
              <a:spcBef>
                <a:spcPts val="0"/>
              </a:spcBef>
              <a:spcAft>
                <a:spcPts val="0"/>
              </a:spcAft>
              <a:buSzPts val="2800"/>
              <a:buNone/>
            </a:pPr>
            <a:endParaRPr/>
          </a:p>
          <a:p>
            <a:pPr marL="285750" lvl="0" indent="0" algn="l" rtl="0">
              <a:lnSpc>
                <a:spcPct val="100000"/>
              </a:lnSpc>
              <a:spcBef>
                <a:spcPts val="0"/>
              </a:spcBef>
              <a:spcAft>
                <a:spcPts val="0"/>
              </a:spcAft>
              <a:buSzPts val="2800"/>
              <a:buNone/>
            </a:pPr>
            <a:endParaRPr/>
          </a:p>
        </p:txBody>
      </p:sp>
      <p:sp>
        <p:nvSpPr>
          <p:cNvPr id="49" name="Google Shape;49;g249b4c1e200_0_2"/>
          <p:cNvSpPr txBox="1">
            <a:spLocks noGrp="1"/>
          </p:cNvSpPr>
          <p:nvPr>
            <p:ph type="title"/>
          </p:nvPr>
        </p:nvSpPr>
        <p:spPr>
          <a:xfrm>
            <a:off x="2194560" y="111784"/>
            <a:ext cx="7600200" cy="62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100"/>
              <a:buNone/>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Session Objectives</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12" name="Google Shape;56;g241256b7583_0_13">
            <a:extLst>
              <a:ext uri="{FF2B5EF4-FFF2-40B4-BE49-F238E27FC236}">
                <a16:creationId xmlns:a16="http://schemas.microsoft.com/office/drawing/2014/main" id="{BB317299-1E47-0270-8527-63DA91273DB9}"/>
              </a:ext>
            </a:extLst>
          </p:cNvPr>
          <p:cNvSpPr txBox="1">
            <a:spLocks/>
          </p:cNvSpPr>
          <p:nvPr/>
        </p:nvSpPr>
        <p:spPr>
          <a:xfrm>
            <a:off x="1809518" y="5327217"/>
            <a:ext cx="4259418" cy="88733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406400" algn="l" rtl="0">
              <a:lnSpc>
                <a:spcPct val="100000"/>
              </a:lnSpc>
              <a:spcBef>
                <a:spcPts val="0"/>
              </a:spcBef>
              <a:spcAft>
                <a:spcPts val="0"/>
              </a:spcAft>
              <a:buClr>
                <a:srgbClr val="132648"/>
              </a:buClr>
              <a:buSzPts val="2800"/>
              <a:buFont typeface="Noto Sans Symbols"/>
              <a:buChar char="▪"/>
              <a:defRPr sz="2800" b="0" i="0" u="none" strike="noStrike" cap="none">
                <a:solidFill>
                  <a:srgbClr val="132648"/>
                </a:solidFill>
                <a:latin typeface="Arial"/>
                <a:ea typeface="Arial"/>
                <a:cs typeface="Arial"/>
                <a:sym typeface="Arial"/>
              </a:defRPr>
            </a:lvl1pPr>
            <a:lvl2pPr marL="914400" marR="0" lvl="1" indent="-400050" algn="l" rtl="0">
              <a:lnSpc>
                <a:spcPct val="100000"/>
              </a:lnSpc>
              <a:spcBef>
                <a:spcPts val="1000"/>
              </a:spcBef>
              <a:spcAft>
                <a:spcPts val="0"/>
              </a:spcAft>
              <a:buClr>
                <a:srgbClr val="132648"/>
              </a:buClr>
              <a:buSzPts val="2700"/>
              <a:buFont typeface="Noto Sans Symbols"/>
              <a:buChar char="▪"/>
              <a:defRPr sz="2700" b="0" i="0" u="none" strike="noStrike" cap="none">
                <a:solidFill>
                  <a:srgbClr val="145698"/>
                </a:solidFill>
                <a:latin typeface="Arial"/>
                <a:ea typeface="Arial"/>
                <a:cs typeface="Arial"/>
                <a:sym typeface="Arial"/>
              </a:defRPr>
            </a:lvl2pPr>
            <a:lvl3pPr marL="1371600" marR="0" lvl="2" indent="-393700" algn="l" rtl="0">
              <a:lnSpc>
                <a:spcPct val="100000"/>
              </a:lnSpc>
              <a:spcBef>
                <a:spcPts val="1000"/>
              </a:spcBef>
              <a:spcAft>
                <a:spcPts val="0"/>
              </a:spcAft>
              <a:buClr>
                <a:srgbClr val="132648"/>
              </a:buClr>
              <a:buSzPts val="2600"/>
              <a:buFont typeface="Noto Sans Symbols"/>
              <a:buChar char="▪"/>
              <a:defRPr sz="2600" b="0" i="0" u="none" strike="noStrike" cap="none">
                <a:solidFill>
                  <a:srgbClr val="145698"/>
                </a:solidFill>
                <a:latin typeface="Arial"/>
                <a:ea typeface="Arial"/>
                <a:cs typeface="Arial"/>
                <a:sym typeface="Arial"/>
              </a:defRPr>
            </a:lvl3pPr>
            <a:lvl4pPr marL="1828800" marR="0" lvl="3" indent="-387350" algn="l" rtl="0">
              <a:lnSpc>
                <a:spcPct val="100000"/>
              </a:lnSpc>
              <a:spcBef>
                <a:spcPts val="1000"/>
              </a:spcBef>
              <a:spcAft>
                <a:spcPts val="0"/>
              </a:spcAft>
              <a:buClr>
                <a:srgbClr val="132648"/>
              </a:buClr>
              <a:buSzPts val="2500"/>
              <a:buFont typeface="Noto Sans Symbols"/>
              <a:buChar char="▪"/>
              <a:defRPr sz="2500" b="0" i="0" u="none" strike="noStrike" cap="none">
                <a:solidFill>
                  <a:srgbClr val="145698"/>
                </a:solidFill>
                <a:latin typeface="Arial"/>
                <a:ea typeface="Arial"/>
                <a:cs typeface="Arial"/>
                <a:sym typeface="Arial"/>
              </a:defRPr>
            </a:lvl4pPr>
            <a:lvl5pPr marL="2286000" marR="0" lvl="4" indent="-381000" algn="l" rtl="0">
              <a:lnSpc>
                <a:spcPct val="100000"/>
              </a:lnSpc>
              <a:spcBef>
                <a:spcPts val="1000"/>
              </a:spcBef>
              <a:spcAft>
                <a:spcPts val="0"/>
              </a:spcAft>
              <a:buClr>
                <a:srgbClr val="132648"/>
              </a:buClr>
              <a:buSzPts val="2400"/>
              <a:buFont typeface="Noto Sans Symbols"/>
              <a:buChar char="▪"/>
              <a:defRPr sz="2400" b="0" i="0" u="none" strike="noStrike" cap="none">
                <a:solidFill>
                  <a:srgbClr val="145698"/>
                </a:solidFill>
                <a:latin typeface="Arial"/>
                <a:ea typeface="Arial"/>
                <a:cs typeface="Arial"/>
                <a:sym typeface="Arial"/>
              </a:defRPr>
            </a:lvl5pPr>
            <a:lvl6pPr marL="2743200" marR="0" lvl="5"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6pPr>
            <a:lvl7pPr marL="3200400" marR="0" lvl="6"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7pPr>
            <a:lvl8pPr marL="3657600" marR="0" lvl="7"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8pPr>
            <a:lvl9pPr marL="4114800" marR="0" lvl="8" indent="-304800" algn="l" rtl="0">
              <a:lnSpc>
                <a:spcPct val="100000"/>
              </a:lnSpc>
              <a:spcBef>
                <a:spcPts val="1000"/>
              </a:spcBef>
              <a:spcAft>
                <a:spcPts val="1000"/>
              </a:spcAft>
              <a:buClr>
                <a:schemeClr val="lt1"/>
              </a:buClr>
              <a:buSzPts val="1200"/>
              <a:buFont typeface="Arial"/>
              <a:buChar char="•"/>
              <a:defRPr sz="1200" b="0" i="0" u="none" strike="noStrike" cap="none">
                <a:solidFill>
                  <a:schemeClr val="lt1"/>
                </a:solidFill>
                <a:latin typeface="Arial"/>
                <a:ea typeface="Arial"/>
                <a:cs typeface="Arial"/>
                <a:sym typeface="Arial"/>
              </a:defRPr>
            </a:lvl9pPr>
          </a:lstStyle>
          <a:p>
            <a:pPr marL="0" indent="0">
              <a:buFont typeface="Noto Sans Symbols"/>
              <a:buNone/>
            </a:pPr>
            <a:r>
              <a:rPr lang="en-US" b="1"/>
              <a:t>Explore </a:t>
            </a:r>
            <a:r>
              <a:rPr lang="en-US"/>
              <a:t>next steps</a:t>
            </a:r>
          </a:p>
        </p:txBody>
      </p:sp>
      <p:pic>
        <p:nvPicPr>
          <p:cNvPr id="61" name="Google Shape;61;g241256b7583_0_13" title="icon explore next steps"/>
          <p:cNvPicPr preferRelativeResize="0"/>
          <p:nvPr/>
        </p:nvPicPr>
        <p:blipFill rotWithShape="1">
          <a:blip r:embed="rId3">
            <a:alphaModFix/>
          </a:blip>
          <a:srcRect/>
          <a:stretch/>
        </p:blipFill>
        <p:spPr>
          <a:xfrm>
            <a:off x="541733" y="5245000"/>
            <a:ext cx="1150592" cy="1039375"/>
          </a:xfrm>
          <a:prstGeom prst="rect">
            <a:avLst/>
          </a:prstGeom>
          <a:noFill/>
          <a:ln>
            <a:noFill/>
          </a:ln>
        </p:spPr>
      </p:pic>
      <p:sp>
        <p:nvSpPr>
          <p:cNvPr id="10" name="Google Shape;56;g241256b7583_0_13">
            <a:extLst>
              <a:ext uri="{FF2B5EF4-FFF2-40B4-BE49-F238E27FC236}">
                <a16:creationId xmlns:a16="http://schemas.microsoft.com/office/drawing/2014/main" id="{E03AC007-D72A-2BEF-E1E0-A9824B68F668}"/>
              </a:ext>
            </a:extLst>
          </p:cNvPr>
          <p:cNvSpPr txBox="1">
            <a:spLocks/>
          </p:cNvSpPr>
          <p:nvPr/>
        </p:nvSpPr>
        <p:spPr>
          <a:xfrm>
            <a:off x="1809518" y="4341100"/>
            <a:ext cx="10131300" cy="752859"/>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406400" algn="l" rtl="0">
              <a:lnSpc>
                <a:spcPct val="100000"/>
              </a:lnSpc>
              <a:spcBef>
                <a:spcPts val="0"/>
              </a:spcBef>
              <a:spcAft>
                <a:spcPts val="0"/>
              </a:spcAft>
              <a:buClr>
                <a:srgbClr val="132648"/>
              </a:buClr>
              <a:buSzPts val="2800"/>
              <a:buFont typeface="Noto Sans Symbols"/>
              <a:buChar char="▪"/>
              <a:defRPr sz="2800" b="0" i="0" u="none" strike="noStrike" cap="none">
                <a:solidFill>
                  <a:srgbClr val="132648"/>
                </a:solidFill>
                <a:latin typeface="Arial"/>
                <a:ea typeface="Arial"/>
                <a:cs typeface="Arial"/>
                <a:sym typeface="Arial"/>
              </a:defRPr>
            </a:lvl1pPr>
            <a:lvl2pPr marL="914400" marR="0" lvl="1" indent="-400050" algn="l" rtl="0">
              <a:lnSpc>
                <a:spcPct val="100000"/>
              </a:lnSpc>
              <a:spcBef>
                <a:spcPts val="1000"/>
              </a:spcBef>
              <a:spcAft>
                <a:spcPts val="0"/>
              </a:spcAft>
              <a:buClr>
                <a:srgbClr val="132648"/>
              </a:buClr>
              <a:buSzPts val="2700"/>
              <a:buFont typeface="Noto Sans Symbols"/>
              <a:buChar char="▪"/>
              <a:defRPr sz="2700" b="0" i="0" u="none" strike="noStrike" cap="none">
                <a:solidFill>
                  <a:srgbClr val="145698"/>
                </a:solidFill>
                <a:latin typeface="Arial"/>
                <a:ea typeface="Arial"/>
                <a:cs typeface="Arial"/>
                <a:sym typeface="Arial"/>
              </a:defRPr>
            </a:lvl2pPr>
            <a:lvl3pPr marL="1371600" marR="0" lvl="2" indent="-393700" algn="l" rtl="0">
              <a:lnSpc>
                <a:spcPct val="100000"/>
              </a:lnSpc>
              <a:spcBef>
                <a:spcPts val="1000"/>
              </a:spcBef>
              <a:spcAft>
                <a:spcPts val="0"/>
              </a:spcAft>
              <a:buClr>
                <a:srgbClr val="132648"/>
              </a:buClr>
              <a:buSzPts val="2600"/>
              <a:buFont typeface="Noto Sans Symbols"/>
              <a:buChar char="▪"/>
              <a:defRPr sz="2600" b="0" i="0" u="none" strike="noStrike" cap="none">
                <a:solidFill>
                  <a:srgbClr val="145698"/>
                </a:solidFill>
                <a:latin typeface="Arial"/>
                <a:ea typeface="Arial"/>
                <a:cs typeface="Arial"/>
                <a:sym typeface="Arial"/>
              </a:defRPr>
            </a:lvl3pPr>
            <a:lvl4pPr marL="1828800" marR="0" lvl="3" indent="-387350" algn="l" rtl="0">
              <a:lnSpc>
                <a:spcPct val="100000"/>
              </a:lnSpc>
              <a:spcBef>
                <a:spcPts val="1000"/>
              </a:spcBef>
              <a:spcAft>
                <a:spcPts val="0"/>
              </a:spcAft>
              <a:buClr>
                <a:srgbClr val="132648"/>
              </a:buClr>
              <a:buSzPts val="2500"/>
              <a:buFont typeface="Noto Sans Symbols"/>
              <a:buChar char="▪"/>
              <a:defRPr sz="2500" b="0" i="0" u="none" strike="noStrike" cap="none">
                <a:solidFill>
                  <a:srgbClr val="145698"/>
                </a:solidFill>
                <a:latin typeface="Arial"/>
                <a:ea typeface="Arial"/>
                <a:cs typeface="Arial"/>
                <a:sym typeface="Arial"/>
              </a:defRPr>
            </a:lvl4pPr>
            <a:lvl5pPr marL="2286000" marR="0" lvl="4" indent="-381000" algn="l" rtl="0">
              <a:lnSpc>
                <a:spcPct val="100000"/>
              </a:lnSpc>
              <a:spcBef>
                <a:spcPts val="1000"/>
              </a:spcBef>
              <a:spcAft>
                <a:spcPts val="0"/>
              </a:spcAft>
              <a:buClr>
                <a:srgbClr val="132648"/>
              </a:buClr>
              <a:buSzPts val="2400"/>
              <a:buFont typeface="Noto Sans Symbols"/>
              <a:buChar char="▪"/>
              <a:defRPr sz="2400" b="0" i="0" u="none" strike="noStrike" cap="none">
                <a:solidFill>
                  <a:srgbClr val="145698"/>
                </a:solidFill>
                <a:latin typeface="Arial"/>
                <a:ea typeface="Arial"/>
                <a:cs typeface="Arial"/>
                <a:sym typeface="Arial"/>
              </a:defRPr>
            </a:lvl5pPr>
            <a:lvl6pPr marL="2743200" marR="0" lvl="5"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6pPr>
            <a:lvl7pPr marL="3200400" marR="0" lvl="6"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7pPr>
            <a:lvl8pPr marL="3657600" marR="0" lvl="7"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8pPr>
            <a:lvl9pPr marL="4114800" marR="0" lvl="8" indent="-304800" algn="l" rtl="0">
              <a:lnSpc>
                <a:spcPct val="100000"/>
              </a:lnSpc>
              <a:spcBef>
                <a:spcPts val="1000"/>
              </a:spcBef>
              <a:spcAft>
                <a:spcPts val="1000"/>
              </a:spcAft>
              <a:buClr>
                <a:schemeClr val="lt1"/>
              </a:buClr>
              <a:buSzPts val="1200"/>
              <a:buFont typeface="Arial"/>
              <a:buChar char="•"/>
              <a:defRPr sz="1200" b="0" i="0" u="none" strike="noStrike" cap="none">
                <a:solidFill>
                  <a:schemeClr val="lt1"/>
                </a:solidFill>
                <a:latin typeface="Arial"/>
                <a:ea typeface="Arial"/>
                <a:cs typeface="Arial"/>
                <a:sym typeface="Arial"/>
              </a:defRPr>
            </a:lvl9pPr>
          </a:lstStyle>
          <a:p>
            <a:pPr marL="0" indent="0">
              <a:buFont typeface="Noto Sans Symbols"/>
              <a:buNone/>
            </a:pPr>
            <a:r>
              <a:rPr lang="en-US" b="1"/>
              <a:t>Identify </a:t>
            </a:r>
            <a:r>
              <a:rPr lang="en-US"/>
              <a:t>strategies for creating an SEL-inclusive classroom</a:t>
            </a:r>
          </a:p>
        </p:txBody>
      </p:sp>
      <p:pic>
        <p:nvPicPr>
          <p:cNvPr id="59" name="Google Shape;59;g241256b7583_0_13" title="Icon revise"/>
          <p:cNvPicPr preferRelativeResize="0"/>
          <p:nvPr/>
        </p:nvPicPr>
        <p:blipFill rotWithShape="1">
          <a:blip r:embed="rId4">
            <a:alphaModFix/>
          </a:blip>
          <a:srcRect/>
          <a:stretch/>
        </p:blipFill>
        <p:spPr>
          <a:xfrm>
            <a:off x="485824" y="4178425"/>
            <a:ext cx="1262400" cy="1211912"/>
          </a:xfrm>
          <a:prstGeom prst="rect">
            <a:avLst/>
          </a:prstGeom>
          <a:noFill/>
          <a:ln>
            <a:noFill/>
          </a:ln>
        </p:spPr>
      </p:pic>
      <p:sp>
        <p:nvSpPr>
          <p:cNvPr id="8" name="Google Shape;56;g241256b7583_0_13">
            <a:extLst>
              <a:ext uri="{FF2B5EF4-FFF2-40B4-BE49-F238E27FC236}">
                <a16:creationId xmlns:a16="http://schemas.microsoft.com/office/drawing/2014/main" id="{4DA5A151-91E4-EDD5-FB80-D01E2C0363F8}"/>
              </a:ext>
            </a:extLst>
          </p:cNvPr>
          <p:cNvSpPr txBox="1">
            <a:spLocks/>
          </p:cNvSpPr>
          <p:nvPr/>
        </p:nvSpPr>
        <p:spPr>
          <a:xfrm>
            <a:off x="1809518" y="3265336"/>
            <a:ext cx="10131300" cy="764066"/>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406400" algn="l" rtl="0">
              <a:lnSpc>
                <a:spcPct val="100000"/>
              </a:lnSpc>
              <a:spcBef>
                <a:spcPts val="0"/>
              </a:spcBef>
              <a:spcAft>
                <a:spcPts val="0"/>
              </a:spcAft>
              <a:buClr>
                <a:srgbClr val="132648"/>
              </a:buClr>
              <a:buSzPts val="2800"/>
              <a:buFont typeface="Noto Sans Symbols"/>
              <a:buChar char="▪"/>
              <a:defRPr sz="2800" b="0" i="0" u="none" strike="noStrike" cap="none">
                <a:solidFill>
                  <a:srgbClr val="132648"/>
                </a:solidFill>
                <a:latin typeface="Arial"/>
                <a:ea typeface="Arial"/>
                <a:cs typeface="Arial"/>
                <a:sym typeface="Arial"/>
              </a:defRPr>
            </a:lvl1pPr>
            <a:lvl2pPr marL="914400" marR="0" lvl="1" indent="-400050" algn="l" rtl="0">
              <a:lnSpc>
                <a:spcPct val="100000"/>
              </a:lnSpc>
              <a:spcBef>
                <a:spcPts val="1000"/>
              </a:spcBef>
              <a:spcAft>
                <a:spcPts val="0"/>
              </a:spcAft>
              <a:buClr>
                <a:srgbClr val="132648"/>
              </a:buClr>
              <a:buSzPts val="2700"/>
              <a:buFont typeface="Noto Sans Symbols"/>
              <a:buChar char="▪"/>
              <a:defRPr sz="2700" b="0" i="0" u="none" strike="noStrike" cap="none">
                <a:solidFill>
                  <a:srgbClr val="145698"/>
                </a:solidFill>
                <a:latin typeface="Arial"/>
                <a:ea typeface="Arial"/>
                <a:cs typeface="Arial"/>
                <a:sym typeface="Arial"/>
              </a:defRPr>
            </a:lvl2pPr>
            <a:lvl3pPr marL="1371600" marR="0" lvl="2" indent="-393700" algn="l" rtl="0">
              <a:lnSpc>
                <a:spcPct val="100000"/>
              </a:lnSpc>
              <a:spcBef>
                <a:spcPts val="1000"/>
              </a:spcBef>
              <a:spcAft>
                <a:spcPts val="0"/>
              </a:spcAft>
              <a:buClr>
                <a:srgbClr val="132648"/>
              </a:buClr>
              <a:buSzPts val="2600"/>
              <a:buFont typeface="Noto Sans Symbols"/>
              <a:buChar char="▪"/>
              <a:defRPr sz="2600" b="0" i="0" u="none" strike="noStrike" cap="none">
                <a:solidFill>
                  <a:srgbClr val="145698"/>
                </a:solidFill>
                <a:latin typeface="Arial"/>
                <a:ea typeface="Arial"/>
                <a:cs typeface="Arial"/>
                <a:sym typeface="Arial"/>
              </a:defRPr>
            </a:lvl3pPr>
            <a:lvl4pPr marL="1828800" marR="0" lvl="3" indent="-387350" algn="l" rtl="0">
              <a:lnSpc>
                <a:spcPct val="100000"/>
              </a:lnSpc>
              <a:spcBef>
                <a:spcPts val="1000"/>
              </a:spcBef>
              <a:spcAft>
                <a:spcPts val="0"/>
              </a:spcAft>
              <a:buClr>
                <a:srgbClr val="132648"/>
              </a:buClr>
              <a:buSzPts val="2500"/>
              <a:buFont typeface="Noto Sans Symbols"/>
              <a:buChar char="▪"/>
              <a:defRPr sz="2500" b="0" i="0" u="none" strike="noStrike" cap="none">
                <a:solidFill>
                  <a:srgbClr val="145698"/>
                </a:solidFill>
                <a:latin typeface="Arial"/>
                <a:ea typeface="Arial"/>
                <a:cs typeface="Arial"/>
                <a:sym typeface="Arial"/>
              </a:defRPr>
            </a:lvl4pPr>
            <a:lvl5pPr marL="2286000" marR="0" lvl="4" indent="-381000" algn="l" rtl="0">
              <a:lnSpc>
                <a:spcPct val="100000"/>
              </a:lnSpc>
              <a:spcBef>
                <a:spcPts val="1000"/>
              </a:spcBef>
              <a:spcAft>
                <a:spcPts val="0"/>
              </a:spcAft>
              <a:buClr>
                <a:srgbClr val="132648"/>
              </a:buClr>
              <a:buSzPts val="2400"/>
              <a:buFont typeface="Noto Sans Symbols"/>
              <a:buChar char="▪"/>
              <a:defRPr sz="2400" b="0" i="0" u="none" strike="noStrike" cap="none">
                <a:solidFill>
                  <a:srgbClr val="145698"/>
                </a:solidFill>
                <a:latin typeface="Arial"/>
                <a:ea typeface="Arial"/>
                <a:cs typeface="Arial"/>
                <a:sym typeface="Arial"/>
              </a:defRPr>
            </a:lvl5pPr>
            <a:lvl6pPr marL="2743200" marR="0" lvl="5"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6pPr>
            <a:lvl7pPr marL="3200400" marR="0" lvl="6"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7pPr>
            <a:lvl8pPr marL="3657600" marR="0" lvl="7"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8pPr>
            <a:lvl9pPr marL="4114800" marR="0" lvl="8" indent="-304800" algn="l" rtl="0">
              <a:lnSpc>
                <a:spcPct val="100000"/>
              </a:lnSpc>
              <a:spcBef>
                <a:spcPts val="1000"/>
              </a:spcBef>
              <a:spcAft>
                <a:spcPts val="1000"/>
              </a:spcAft>
              <a:buClr>
                <a:schemeClr val="lt1"/>
              </a:buClr>
              <a:buSzPts val="1200"/>
              <a:buFont typeface="Arial"/>
              <a:buChar char="•"/>
              <a:defRPr sz="1200" b="0" i="0" u="none" strike="noStrike" cap="none">
                <a:solidFill>
                  <a:schemeClr val="lt1"/>
                </a:solidFill>
                <a:latin typeface="Arial"/>
                <a:ea typeface="Arial"/>
                <a:cs typeface="Arial"/>
                <a:sym typeface="Arial"/>
              </a:defRPr>
            </a:lvl9pPr>
          </a:lstStyle>
          <a:p>
            <a:pPr marL="0" indent="0">
              <a:buFont typeface="Noto Sans Symbols"/>
              <a:buNone/>
            </a:pPr>
            <a:r>
              <a:rPr lang="en-US" b="1"/>
              <a:t>Discuss </a:t>
            </a:r>
            <a:r>
              <a:rPr lang="en-US"/>
              <a:t>the application and impact of SEL</a:t>
            </a:r>
          </a:p>
        </p:txBody>
      </p:sp>
      <p:pic>
        <p:nvPicPr>
          <p:cNvPr id="60" name="Google Shape;60;g241256b7583_0_13" title="Icon discuss"/>
          <p:cNvPicPr preferRelativeResize="0"/>
          <p:nvPr/>
        </p:nvPicPr>
        <p:blipFill rotWithShape="1">
          <a:blip r:embed="rId5">
            <a:alphaModFix/>
          </a:blip>
          <a:srcRect/>
          <a:stretch/>
        </p:blipFill>
        <p:spPr>
          <a:xfrm>
            <a:off x="414000" y="3020650"/>
            <a:ext cx="1262400" cy="1262400"/>
          </a:xfrm>
          <a:prstGeom prst="rect">
            <a:avLst/>
          </a:prstGeom>
          <a:noFill/>
          <a:ln>
            <a:noFill/>
          </a:ln>
        </p:spPr>
      </p:pic>
      <p:sp>
        <p:nvSpPr>
          <p:cNvPr id="6" name="Google Shape;56;g241256b7583_0_13">
            <a:extLst>
              <a:ext uri="{FF2B5EF4-FFF2-40B4-BE49-F238E27FC236}">
                <a16:creationId xmlns:a16="http://schemas.microsoft.com/office/drawing/2014/main" id="{E59CB2E6-3973-2522-09A2-444DD779B6C3}"/>
              </a:ext>
            </a:extLst>
          </p:cNvPr>
          <p:cNvSpPr txBox="1">
            <a:spLocks/>
          </p:cNvSpPr>
          <p:nvPr/>
        </p:nvSpPr>
        <p:spPr>
          <a:xfrm>
            <a:off x="1809518" y="2200777"/>
            <a:ext cx="10131300" cy="752861"/>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406400" algn="l" rtl="0">
              <a:lnSpc>
                <a:spcPct val="100000"/>
              </a:lnSpc>
              <a:spcBef>
                <a:spcPts val="0"/>
              </a:spcBef>
              <a:spcAft>
                <a:spcPts val="0"/>
              </a:spcAft>
              <a:buClr>
                <a:srgbClr val="132648"/>
              </a:buClr>
              <a:buSzPts val="2800"/>
              <a:buFont typeface="Noto Sans Symbols"/>
              <a:buChar char="▪"/>
              <a:defRPr sz="2800" b="0" i="0" u="none" strike="noStrike" cap="none">
                <a:solidFill>
                  <a:srgbClr val="132648"/>
                </a:solidFill>
                <a:latin typeface="Arial"/>
                <a:ea typeface="Arial"/>
                <a:cs typeface="Arial"/>
                <a:sym typeface="Arial"/>
              </a:defRPr>
            </a:lvl1pPr>
            <a:lvl2pPr marL="914400" marR="0" lvl="1" indent="-400050" algn="l" rtl="0">
              <a:lnSpc>
                <a:spcPct val="100000"/>
              </a:lnSpc>
              <a:spcBef>
                <a:spcPts val="1000"/>
              </a:spcBef>
              <a:spcAft>
                <a:spcPts val="0"/>
              </a:spcAft>
              <a:buClr>
                <a:srgbClr val="132648"/>
              </a:buClr>
              <a:buSzPts val="2700"/>
              <a:buFont typeface="Noto Sans Symbols"/>
              <a:buChar char="▪"/>
              <a:defRPr sz="2700" b="0" i="0" u="none" strike="noStrike" cap="none">
                <a:solidFill>
                  <a:srgbClr val="145698"/>
                </a:solidFill>
                <a:latin typeface="Arial"/>
                <a:ea typeface="Arial"/>
                <a:cs typeface="Arial"/>
                <a:sym typeface="Arial"/>
              </a:defRPr>
            </a:lvl2pPr>
            <a:lvl3pPr marL="1371600" marR="0" lvl="2" indent="-393700" algn="l" rtl="0">
              <a:lnSpc>
                <a:spcPct val="100000"/>
              </a:lnSpc>
              <a:spcBef>
                <a:spcPts val="1000"/>
              </a:spcBef>
              <a:spcAft>
                <a:spcPts val="0"/>
              </a:spcAft>
              <a:buClr>
                <a:srgbClr val="132648"/>
              </a:buClr>
              <a:buSzPts val="2600"/>
              <a:buFont typeface="Noto Sans Symbols"/>
              <a:buChar char="▪"/>
              <a:defRPr sz="2600" b="0" i="0" u="none" strike="noStrike" cap="none">
                <a:solidFill>
                  <a:srgbClr val="145698"/>
                </a:solidFill>
                <a:latin typeface="Arial"/>
                <a:ea typeface="Arial"/>
                <a:cs typeface="Arial"/>
                <a:sym typeface="Arial"/>
              </a:defRPr>
            </a:lvl3pPr>
            <a:lvl4pPr marL="1828800" marR="0" lvl="3" indent="-387350" algn="l" rtl="0">
              <a:lnSpc>
                <a:spcPct val="100000"/>
              </a:lnSpc>
              <a:spcBef>
                <a:spcPts val="1000"/>
              </a:spcBef>
              <a:spcAft>
                <a:spcPts val="0"/>
              </a:spcAft>
              <a:buClr>
                <a:srgbClr val="132648"/>
              </a:buClr>
              <a:buSzPts val="2500"/>
              <a:buFont typeface="Noto Sans Symbols"/>
              <a:buChar char="▪"/>
              <a:defRPr sz="2500" b="0" i="0" u="none" strike="noStrike" cap="none">
                <a:solidFill>
                  <a:srgbClr val="145698"/>
                </a:solidFill>
                <a:latin typeface="Arial"/>
                <a:ea typeface="Arial"/>
                <a:cs typeface="Arial"/>
                <a:sym typeface="Arial"/>
              </a:defRPr>
            </a:lvl4pPr>
            <a:lvl5pPr marL="2286000" marR="0" lvl="4" indent="-381000" algn="l" rtl="0">
              <a:lnSpc>
                <a:spcPct val="100000"/>
              </a:lnSpc>
              <a:spcBef>
                <a:spcPts val="1000"/>
              </a:spcBef>
              <a:spcAft>
                <a:spcPts val="0"/>
              </a:spcAft>
              <a:buClr>
                <a:srgbClr val="132648"/>
              </a:buClr>
              <a:buSzPts val="2400"/>
              <a:buFont typeface="Noto Sans Symbols"/>
              <a:buChar char="▪"/>
              <a:defRPr sz="2400" b="0" i="0" u="none" strike="noStrike" cap="none">
                <a:solidFill>
                  <a:srgbClr val="145698"/>
                </a:solidFill>
                <a:latin typeface="Arial"/>
                <a:ea typeface="Arial"/>
                <a:cs typeface="Arial"/>
                <a:sym typeface="Arial"/>
              </a:defRPr>
            </a:lvl5pPr>
            <a:lvl6pPr marL="2743200" marR="0" lvl="5"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6pPr>
            <a:lvl7pPr marL="3200400" marR="0" lvl="6"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7pPr>
            <a:lvl8pPr marL="3657600" marR="0" lvl="7"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8pPr>
            <a:lvl9pPr marL="4114800" marR="0" lvl="8" indent="-304800" algn="l" rtl="0">
              <a:lnSpc>
                <a:spcPct val="100000"/>
              </a:lnSpc>
              <a:spcBef>
                <a:spcPts val="1000"/>
              </a:spcBef>
              <a:spcAft>
                <a:spcPts val="1000"/>
              </a:spcAft>
              <a:buClr>
                <a:schemeClr val="lt1"/>
              </a:buClr>
              <a:buSzPts val="1200"/>
              <a:buFont typeface="Arial"/>
              <a:buChar char="•"/>
              <a:defRPr sz="1200" b="0" i="0" u="none" strike="noStrike" cap="none">
                <a:solidFill>
                  <a:schemeClr val="lt1"/>
                </a:solidFill>
                <a:latin typeface="Arial"/>
                <a:ea typeface="Arial"/>
                <a:cs typeface="Arial"/>
                <a:sym typeface="Arial"/>
              </a:defRPr>
            </a:lvl9pPr>
          </a:lstStyle>
          <a:p>
            <a:pPr marL="0" indent="0">
              <a:buFont typeface="Noto Sans Symbols"/>
              <a:buNone/>
            </a:pPr>
            <a:r>
              <a:rPr lang="en-US" b="1"/>
              <a:t>Explore </a:t>
            </a:r>
            <a:r>
              <a:rPr lang="en-US"/>
              <a:t>SEL and its importance in Adult Education</a:t>
            </a:r>
            <a:endParaRPr lang="en-US" sz="4200"/>
          </a:p>
        </p:txBody>
      </p:sp>
      <p:pic>
        <p:nvPicPr>
          <p:cNvPr id="58" name="Google Shape;58;g241256b7583_0_13" title="Icon explore"/>
          <p:cNvPicPr preferRelativeResize="0"/>
          <p:nvPr/>
        </p:nvPicPr>
        <p:blipFill rotWithShape="1">
          <a:blip r:embed="rId6">
            <a:alphaModFix/>
          </a:blip>
          <a:srcRect/>
          <a:stretch/>
        </p:blipFill>
        <p:spPr>
          <a:xfrm>
            <a:off x="398063" y="2028325"/>
            <a:ext cx="1294273" cy="1164850"/>
          </a:xfrm>
          <a:prstGeom prst="rect">
            <a:avLst/>
          </a:prstGeom>
          <a:noFill/>
          <a:ln>
            <a:noFill/>
          </a:ln>
        </p:spPr>
      </p:pic>
      <p:sp>
        <p:nvSpPr>
          <p:cNvPr id="4" name="Google Shape;56;g241256b7583_0_13">
            <a:extLst>
              <a:ext uri="{FF2B5EF4-FFF2-40B4-BE49-F238E27FC236}">
                <a16:creationId xmlns:a16="http://schemas.microsoft.com/office/drawing/2014/main" id="{16F2D90B-0357-947A-F307-FA02F18AFE0F}"/>
              </a:ext>
            </a:extLst>
          </p:cNvPr>
          <p:cNvSpPr txBox="1">
            <a:spLocks/>
          </p:cNvSpPr>
          <p:nvPr/>
        </p:nvSpPr>
        <p:spPr>
          <a:xfrm>
            <a:off x="1809518" y="1147424"/>
            <a:ext cx="10131300" cy="730448"/>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406400" algn="l" rtl="0">
              <a:lnSpc>
                <a:spcPct val="100000"/>
              </a:lnSpc>
              <a:spcBef>
                <a:spcPts val="0"/>
              </a:spcBef>
              <a:spcAft>
                <a:spcPts val="0"/>
              </a:spcAft>
              <a:buClr>
                <a:srgbClr val="132648"/>
              </a:buClr>
              <a:buSzPts val="2800"/>
              <a:buFont typeface="Noto Sans Symbols"/>
              <a:buChar char="▪"/>
              <a:defRPr sz="2800" b="0" i="0" u="none" strike="noStrike" cap="none">
                <a:solidFill>
                  <a:srgbClr val="132648"/>
                </a:solidFill>
                <a:latin typeface="Arial"/>
                <a:ea typeface="Arial"/>
                <a:cs typeface="Arial"/>
                <a:sym typeface="Arial"/>
              </a:defRPr>
            </a:lvl1pPr>
            <a:lvl2pPr marL="914400" marR="0" lvl="1" indent="-400050" algn="l" rtl="0">
              <a:lnSpc>
                <a:spcPct val="100000"/>
              </a:lnSpc>
              <a:spcBef>
                <a:spcPts val="1000"/>
              </a:spcBef>
              <a:spcAft>
                <a:spcPts val="0"/>
              </a:spcAft>
              <a:buClr>
                <a:srgbClr val="132648"/>
              </a:buClr>
              <a:buSzPts val="2700"/>
              <a:buFont typeface="Noto Sans Symbols"/>
              <a:buChar char="▪"/>
              <a:defRPr sz="2700" b="0" i="0" u="none" strike="noStrike" cap="none">
                <a:solidFill>
                  <a:srgbClr val="145698"/>
                </a:solidFill>
                <a:latin typeface="Arial"/>
                <a:ea typeface="Arial"/>
                <a:cs typeface="Arial"/>
                <a:sym typeface="Arial"/>
              </a:defRPr>
            </a:lvl2pPr>
            <a:lvl3pPr marL="1371600" marR="0" lvl="2" indent="-393700" algn="l" rtl="0">
              <a:lnSpc>
                <a:spcPct val="100000"/>
              </a:lnSpc>
              <a:spcBef>
                <a:spcPts val="1000"/>
              </a:spcBef>
              <a:spcAft>
                <a:spcPts val="0"/>
              </a:spcAft>
              <a:buClr>
                <a:srgbClr val="132648"/>
              </a:buClr>
              <a:buSzPts val="2600"/>
              <a:buFont typeface="Noto Sans Symbols"/>
              <a:buChar char="▪"/>
              <a:defRPr sz="2600" b="0" i="0" u="none" strike="noStrike" cap="none">
                <a:solidFill>
                  <a:srgbClr val="145698"/>
                </a:solidFill>
                <a:latin typeface="Arial"/>
                <a:ea typeface="Arial"/>
                <a:cs typeface="Arial"/>
                <a:sym typeface="Arial"/>
              </a:defRPr>
            </a:lvl3pPr>
            <a:lvl4pPr marL="1828800" marR="0" lvl="3" indent="-387350" algn="l" rtl="0">
              <a:lnSpc>
                <a:spcPct val="100000"/>
              </a:lnSpc>
              <a:spcBef>
                <a:spcPts val="1000"/>
              </a:spcBef>
              <a:spcAft>
                <a:spcPts val="0"/>
              </a:spcAft>
              <a:buClr>
                <a:srgbClr val="132648"/>
              </a:buClr>
              <a:buSzPts val="2500"/>
              <a:buFont typeface="Noto Sans Symbols"/>
              <a:buChar char="▪"/>
              <a:defRPr sz="2500" b="0" i="0" u="none" strike="noStrike" cap="none">
                <a:solidFill>
                  <a:srgbClr val="145698"/>
                </a:solidFill>
                <a:latin typeface="Arial"/>
                <a:ea typeface="Arial"/>
                <a:cs typeface="Arial"/>
                <a:sym typeface="Arial"/>
              </a:defRPr>
            </a:lvl4pPr>
            <a:lvl5pPr marL="2286000" marR="0" lvl="4" indent="-381000" algn="l" rtl="0">
              <a:lnSpc>
                <a:spcPct val="100000"/>
              </a:lnSpc>
              <a:spcBef>
                <a:spcPts val="1000"/>
              </a:spcBef>
              <a:spcAft>
                <a:spcPts val="0"/>
              </a:spcAft>
              <a:buClr>
                <a:srgbClr val="132648"/>
              </a:buClr>
              <a:buSzPts val="2400"/>
              <a:buFont typeface="Noto Sans Symbols"/>
              <a:buChar char="▪"/>
              <a:defRPr sz="2400" b="0" i="0" u="none" strike="noStrike" cap="none">
                <a:solidFill>
                  <a:srgbClr val="145698"/>
                </a:solidFill>
                <a:latin typeface="Arial"/>
                <a:ea typeface="Arial"/>
                <a:cs typeface="Arial"/>
                <a:sym typeface="Arial"/>
              </a:defRPr>
            </a:lvl5pPr>
            <a:lvl6pPr marL="2743200" marR="0" lvl="5"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6pPr>
            <a:lvl7pPr marL="3200400" marR="0" lvl="6"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7pPr>
            <a:lvl8pPr marL="3657600" marR="0" lvl="7"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8pPr>
            <a:lvl9pPr marL="4114800" marR="0" lvl="8" indent="-304800" algn="l" rtl="0">
              <a:lnSpc>
                <a:spcPct val="100000"/>
              </a:lnSpc>
              <a:spcBef>
                <a:spcPts val="1000"/>
              </a:spcBef>
              <a:spcAft>
                <a:spcPts val="1000"/>
              </a:spcAft>
              <a:buClr>
                <a:schemeClr val="lt1"/>
              </a:buClr>
              <a:buSzPts val="1200"/>
              <a:buFont typeface="Arial"/>
              <a:buChar char="•"/>
              <a:defRPr sz="1200" b="0" i="0" u="none" strike="noStrike" cap="none">
                <a:solidFill>
                  <a:schemeClr val="lt1"/>
                </a:solidFill>
                <a:latin typeface="Arial"/>
                <a:ea typeface="Arial"/>
                <a:cs typeface="Arial"/>
                <a:sym typeface="Arial"/>
              </a:defRPr>
            </a:lvl9pPr>
          </a:lstStyle>
          <a:p>
            <a:pPr marL="0" indent="0">
              <a:buFont typeface="Noto Sans Symbols"/>
              <a:buNone/>
            </a:pPr>
            <a:r>
              <a:rPr lang="en-US" b="1"/>
              <a:t>Reflect </a:t>
            </a:r>
            <a:r>
              <a:rPr lang="en-US"/>
              <a:t>on social-emotional learning (SEL)</a:t>
            </a:r>
          </a:p>
        </p:txBody>
      </p:sp>
      <p:pic>
        <p:nvPicPr>
          <p:cNvPr id="57" name="Google Shape;57;g241256b7583_0_13" title="Icon reflect"/>
          <p:cNvPicPr preferRelativeResize="0"/>
          <p:nvPr/>
        </p:nvPicPr>
        <p:blipFill rotWithShape="1">
          <a:blip r:embed="rId7">
            <a:alphaModFix/>
          </a:blip>
          <a:srcRect/>
          <a:stretch/>
        </p:blipFill>
        <p:spPr>
          <a:xfrm>
            <a:off x="413988" y="1139374"/>
            <a:ext cx="1262400" cy="1039374"/>
          </a:xfrm>
          <a:prstGeom prst="rect">
            <a:avLst/>
          </a:prstGeom>
          <a:noFill/>
          <a:ln>
            <a:noFill/>
          </a:ln>
        </p:spPr>
      </p:pic>
      <p:sp>
        <p:nvSpPr>
          <p:cNvPr id="55" name="Google Shape;55;g241256b7583_0_13"/>
          <p:cNvSpPr txBox="1">
            <a:spLocks noGrp="1"/>
          </p:cNvSpPr>
          <p:nvPr>
            <p:ph type="ctrTitle"/>
          </p:nvPr>
        </p:nvSpPr>
        <p:spPr>
          <a:xfrm>
            <a:off x="2057400" y="91440"/>
            <a:ext cx="10131600" cy="630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800"/>
              <a:buFont typeface="Arial Black"/>
              <a:buNone/>
            </a:pPr>
            <a:r>
              <a:rPr lang="en-US"/>
              <a:t>Session Agenda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68" name="Google Shape;68;g241256b7583_0_34" descr="A word cloud of education-related terminology"/>
          <p:cNvPicPr preferRelativeResize="0"/>
          <p:nvPr/>
        </p:nvPicPr>
        <p:blipFill rotWithShape="1">
          <a:blip r:embed="rId3">
            <a:alphaModFix/>
          </a:blip>
          <a:srcRect/>
          <a:stretch/>
        </p:blipFill>
        <p:spPr>
          <a:xfrm>
            <a:off x="6821425" y="1622788"/>
            <a:ext cx="5370574" cy="3612426"/>
          </a:xfrm>
          <a:prstGeom prst="rect">
            <a:avLst/>
          </a:prstGeom>
          <a:noFill/>
          <a:ln>
            <a:noFill/>
          </a:ln>
        </p:spPr>
      </p:pic>
      <p:sp>
        <p:nvSpPr>
          <p:cNvPr id="67" name="Google Shape;67;g241256b7583_0_34"/>
          <p:cNvSpPr txBox="1">
            <a:spLocks noGrp="1"/>
          </p:cNvSpPr>
          <p:nvPr>
            <p:ph type="body" idx="4294967295"/>
          </p:nvPr>
        </p:nvSpPr>
        <p:spPr>
          <a:xfrm>
            <a:off x="570425" y="1471350"/>
            <a:ext cx="7003200" cy="4421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3000"/>
              <a:buFont typeface="Arial"/>
              <a:buNone/>
            </a:pPr>
            <a:r>
              <a:rPr lang="en-US" sz="3000" b="1"/>
              <a:t>Word Cloud</a:t>
            </a:r>
            <a:endParaRPr lang="en-US"/>
          </a:p>
          <a:p>
            <a:pPr marL="0" lvl="0" indent="0" algn="l" rtl="0">
              <a:lnSpc>
                <a:spcPct val="100000"/>
              </a:lnSpc>
              <a:spcBef>
                <a:spcPts val="0"/>
              </a:spcBef>
              <a:spcAft>
                <a:spcPts val="0"/>
              </a:spcAft>
              <a:buSzPts val="2800"/>
              <a:buNone/>
            </a:pPr>
            <a:endParaRPr lang="en-US"/>
          </a:p>
          <a:p>
            <a:pPr marL="0" lvl="0" indent="0" algn="l" rtl="0">
              <a:lnSpc>
                <a:spcPct val="100000"/>
              </a:lnSpc>
              <a:spcBef>
                <a:spcPts val="0"/>
              </a:spcBef>
              <a:spcAft>
                <a:spcPts val="0"/>
              </a:spcAft>
              <a:buSzPts val="2800"/>
              <a:buNone/>
            </a:pPr>
            <a:r>
              <a:rPr lang="en-US"/>
              <a:t>What words or phrases come to mind</a:t>
            </a:r>
            <a:r>
              <a:rPr lang="en-US" b="1"/>
              <a:t> </a:t>
            </a:r>
            <a:r>
              <a:rPr lang="en-US"/>
              <a:t>when you think a</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bou</a:t>
            </a:r>
            <a:r>
              <a:rPr lang="en-US"/>
              <a:t>t social and emotional learning?</a:t>
            </a:r>
          </a:p>
          <a:p>
            <a:pPr marL="0" lvl="0" indent="0" algn="l" rtl="0">
              <a:lnSpc>
                <a:spcPct val="100000"/>
              </a:lnSpc>
              <a:spcBef>
                <a:spcPts val="0"/>
              </a:spcBef>
              <a:spcAft>
                <a:spcPts val="0"/>
              </a:spcAft>
              <a:buSzPts val="2800"/>
              <a:buNone/>
            </a:pPr>
            <a:endParaRPr lang="en-US"/>
          </a:p>
          <a:p>
            <a:pPr marL="0" lvl="0" indent="0" algn="l" rtl="0">
              <a:lnSpc>
                <a:spcPct val="100000"/>
              </a:lnSpc>
              <a:spcBef>
                <a:spcPts val="0"/>
              </a:spcBef>
              <a:spcAft>
                <a:spcPts val="0"/>
              </a:spcAft>
              <a:buSzPts val="2800"/>
              <a:buNone/>
            </a:pPr>
            <a:endParaRPr lang="en-US"/>
          </a:p>
          <a:p>
            <a:pPr marL="0" lvl="0" indent="0" algn="l" rtl="0">
              <a:lnSpc>
                <a:spcPct val="100000"/>
              </a:lnSpc>
              <a:spcBef>
                <a:spcPts val="0"/>
              </a:spcBef>
              <a:spcAft>
                <a:spcPts val="0"/>
              </a:spcAft>
              <a:buSzPts val="2800"/>
              <a:buNone/>
            </a:pPr>
            <a:endParaRPr lang="en-US"/>
          </a:p>
          <a:p>
            <a:pPr marL="0" lvl="0" indent="0" algn="l" rtl="0">
              <a:lnSpc>
                <a:spcPct val="100000"/>
              </a:lnSpc>
              <a:spcBef>
                <a:spcPts val="0"/>
              </a:spcBef>
              <a:spcAft>
                <a:spcPts val="0"/>
              </a:spcAft>
              <a:buSzPts val="2800"/>
              <a:buNone/>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 Post your response to this </a:t>
            </a:r>
            <a:r>
              <a:rPr lang="en-US" err="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Mentimeter</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 </a:t>
            </a:r>
            <a:endParaRPr lang="en-US"/>
          </a:p>
        </p:txBody>
      </p:sp>
      <p:sp>
        <p:nvSpPr>
          <p:cNvPr id="66" name="Google Shape;66;g241256b7583_0_34"/>
          <p:cNvSpPr txBox="1">
            <a:spLocks noGrp="1"/>
          </p:cNvSpPr>
          <p:nvPr>
            <p:ph type="ctrTitle"/>
          </p:nvPr>
        </p:nvSpPr>
        <p:spPr>
          <a:xfrm>
            <a:off x="2057400" y="91440"/>
            <a:ext cx="10131600" cy="630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800"/>
              <a:buFont typeface="Arial Black"/>
              <a:buNone/>
            </a:pPr>
            <a:r>
              <a:rPr lang="en-US"/>
              <a:t>Quick Brainstorm</a:t>
            </a:r>
            <a:endParaRPr/>
          </a:p>
        </p:txBody>
      </p:sp>
      <p:pic>
        <p:nvPicPr>
          <p:cNvPr id="69" name="Google Shape;69;g241256b7583_0_34" title="Icon reflect"/>
          <p:cNvPicPr preferRelativeResize="0"/>
          <p:nvPr/>
        </p:nvPicPr>
        <p:blipFill rotWithShape="1">
          <a:blip r:embed="rId4">
            <a:alphaModFix/>
          </a:blip>
          <a:srcRect/>
          <a:stretch/>
        </p:blipFill>
        <p:spPr>
          <a:xfrm>
            <a:off x="10926588" y="5709499"/>
            <a:ext cx="1262400" cy="10393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76" name="Google Shape;76;g24cb1d26e2c_0_25" descr="A person standing at a desk with a computer"/>
          <p:cNvPicPr preferRelativeResize="0"/>
          <p:nvPr/>
        </p:nvPicPr>
        <p:blipFill rotWithShape="1">
          <a:blip r:embed="rId3">
            <a:alphaModFix/>
          </a:blip>
          <a:srcRect t="17379" b="25676"/>
          <a:stretch/>
        </p:blipFill>
        <p:spPr>
          <a:xfrm>
            <a:off x="8411900" y="2340850"/>
            <a:ext cx="3328901" cy="2844124"/>
          </a:xfrm>
          <a:prstGeom prst="rect">
            <a:avLst/>
          </a:prstGeom>
          <a:noFill/>
          <a:ln>
            <a:noFill/>
          </a:ln>
        </p:spPr>
      </p:pic>
      <p:sp>
        <p:nvSpPr>
          <p:cNvPr id="75" name="Google Shape;75;g24cb1d26e2c_0_25"/>
          <p:cNvSpPr txBox="1">
            <a:spLocks noGrp="1"/>
          </p:cNvSpPr>
          <p:nvPr>
            <p:ph type="body" idx="1"/>
          </p:nvPr>
        </p:nvSpPr>
        <p:spPr>
          <a:xfrm>
            <a:off x="685800" y="1280150"/>
            <a:ext cx="11055000" cy="5413200"/>
          </a:xfrm>
          <a:prstGeom prst="rect">
            <a:avLst/>
          </a:prstGeom>
          <a:noFill/>
          <a:ln>
            <a:noFill/>
          </a:ln>
        </p:spPr>
        <p:txBody>
          <a:bodyPr spcFirstLastPara="1" wrap="square" lIns="91425" tIns="45700" rIns="91425" bIns="45700" anchor="ctr" anchorCtr="0">
            <a:normAutofit fontScale="77500" lnSpcReduction="20000"/>
          </a:bodyPr>
          <a:lstStyle/>
          <a:p>
            <a:pPr marL="0" lvl="0" indent="0" algn="l" rtl="0">
              <a:lnSpc>
                <a:spcPct val="100000"/>
              </a:lnSpc>
              <a:spcBef>
                <a:spcPts val="0"/>
              </a:spcBef>
              <a:spcAft>
                <a:spcPts val="0"/>
              </a:spcAft>
              <a:buClr>
                <a:schemeClr val="dk1"/>
              </a:buClr>
              <a:buSzPct val="77922"/>
              <a:buFont typeface="Arial"/>
              <a:buNone/>
            </a:pPr>
            <a:r>
              <a:rPr lang="en-US" sz="3850" b="1"/>
              <a:t>What is Social and Emotional Learning?</a:t>
            </a:r>
            <a:endParaRPr sz="3850" b="1"/>
          </a:p>
          <a:p>
            <a:pPr marL="0" lvl="0" indent="0" algn="l" rtl="0">
              <a:lnSpc>
                <a:spcPct val="100000"/>
              </a:lnSpc>
              <a:spcBef>
                <a:spcPts val="0"/>
              </a:spcBef>
              <a:spcAft>
                <a:spcPts val="0"/>
              </a:spcAft>
              <a:buSzPct val="82949"/>
              <a:buNone/>
            </a:pPr>
            <a:endParaRPr/>
          </a:p>
          <a:p>
            <a:pPr marL="0" lvl="0" indent="0" algn="l" rtl="0">
              <a:lnSpc>
                <a:spcPct val="100000"/>
              </a:lnSpc>
              <a:spcBef>
                <a:spcPts val="0"/>
              </a:spcBef>
              <a:spcAft>
                <a:spcPts val="0"/>
              </a:spcAft>
              <a:buSzPct val="82949"/>
              <a:buNone/>
            </a:pPr>
            <a:endParaRPr/>
          </a:p>
          <a:p>
            <a:pPr marL="0" lvl="0" indent="0" algn="l" rtl="0">
              <a:lnSpc>
                <a:spcPct val="100000"/>
              </a:lnSpc>
              <a:spcBef>
                <a:spcPts val="0"/>
              </a:spcBef>
              <a:spcAft>
                <a:spcPts val="0"/>
              </a:spcAft>
              <a:buSzPct val="68263"/>
              <a:buNone/>
            </a:pPr>
            <a:r>
              <a:rPr lang="en-US" sz="3402" b="1"/>
              <a:t>A focus on SEL helps students:</a:t>
            </a:r>
            <a:br>
              <a:rPr lang="en-US" sz="3402"/>
            </a:br>
            <a:endParaRPr sz="3402"/>
          </a:p>
          <a:p>
            <a:pPr marL="457200" lvl="0" indent="-346875" algn="l" rtl="0">
              <a:lnSpc>
                <a:spcPct val="100000"/>
              </a:lnSpc>
              <a:spcBef>
                <a:spcPts val="0"/>
              </a:spcBef>
              <a:spcAft>
                <a:spcPts val="0"/>
              </a:spcAft>
              <a:buSzPct val="70608"/>
              <a:buChar char="●"/>
            </a:pPr>
            <a:r>
              <a:rPr lang="en-US" sz="3402"/>
              <a:t>set and achieve positive goals;</a:t>
            </a:r>
            <a:br>
              <a:rPr lang="en-US" sz="3402"/>
            </a:br>
            <a:endParaRPr sz="3402"/>
          </a:p>
          <a:p>
            <a:pPr marL="457200" lvl="0" indent="-346875" algn="l" rtl="0">
              <a:lnSpc>
                <a:spcPct val="100000"/>
              </a:lnSpc>
              <a:spcBef>
                <a:spcPts val="0"/>
              </a:spcBef>
              <a:spcAft>
                <a:spcPts val="0"/>
              </a:spcAft>
              <a:buSzPct val="70608"/>
              <a:buChar char="●"/>
            </a:pPr>
            <a:r>
              <a:rPr lang="en-US" sz="3402"/>
              <a:t>feel and show empathy for others;</a:t>
            </a:r>
            <a:br>
              <a:rPr lang="en-US" sz="3402"/>
            </a:br>
            <a:endParaRPr sz="3402"/>
          </a:p>
          <a:p>
            <a:pPr marL="457200" lvl="0" indent="-346875" algn="l" rtl="0">
              <a:lnSpc>
                <a:spcPct val="100000"/>
              </a:lnSpc>
              <a:spcBef>
                <a:spcPts val="0"/>
              </a:spcBef>
              <a:spcAft>
                <a:spcPts val="0"/>
              </a:spcAft>
              <a:buSzPct val="70608"/>
              <a:buChar char="●"/>
            </a:pPr>
            <a:r>
              <a:rPr lang="en-US" sz="3402"/>
              <a:t>establish and maintain positive relationships;</a:t>
            </a:r>
            <a:br>
              <a:rPr lang="en-US" sz="3402"/>
            </a:br>
            <a:endParaRPr sz="3402"/>
          </a:p>
          <a:p>
            <a:pPr marL="457200" lvl="0" indent="-346875" algn="l" rtl="0">
              <a:lnSpc>
                <a:spcPct val="100000"/>
              </a:lnSpc>
              <a:spcBef>
                <a:spcPts val="0"/>
              </a:spcBef>
              <a:spcAft>
                <a:spcPts val="0"/>
              </a:spcAft>
              <a:buSzPct val="70608"/>
              <a:buChar char="●"/>
            </a:pPr>
            <a:r>
              <a:rPr lang="en-US" sz="3402"/>
              <a:t>make responsible decisions; and</a:t>
            </a:r>
            <a:br>
              <a:rPr lang="en-US" sz="3402"/>
            </a:br>
            <a:endParaRPr sz="3402"/>
          </a:p>
          <a:p>
            <a:pPr marL="457200" lvl="0" indent="-346875" algn="l" rtl="0">
              <a:lnSpc>
                <a:spcPct val="100000"/>
              </a:lnSpc>
              <a:spcBef>
                <a:spcPts val="0"/>
              </a:spcBef>
              <a:spcAft>
                <a:spcPts val="0"/>
              </a:spcAft>
              <a:buSzPct val="70608"/>
              <a:buChar char="●"/>
            </a:pPr>
            <a:r>
              <a:rPr lang="en-US" sz="3402"/>
              <a:t>understand and manage emotions.</a:t>
            </a:r>
            <a:endParaRPr sz="3402"/>
          </a:p>
          <a:p>
            <a:pPr marL="0" lvl="0" indent="0" algn="l" rtl="0">
              <a:lnSpc>
                <a:spcPct val="100000"/>
              </a:lnSpc>
              <a:spcBef>
                <a:spcPts val="0"/>
              </a:spcBef>
              <a:spcAft>
                <a:spcPts val="0"/>
              </a:spcAft>
              <a:buClr>
                <a:schemeClr val="dk1"/>
              </a:buClr>
              <a:buSzPct val="39285"/>
              <a:buFont typeface="Arial"/>
              <a:buNone/>
            </a:pPr>
            <a:endParaRPr/>
          </a:p>
          <a:p>
            <a:pPr marL="0" lvl="0" indent="0" algn="l" rtl="0">
              <a:lnSpc>
                <a:spcPct val="100000"/>
              </a:lnSpc>
              <a:spcBef>
                <a:spcPts val="0"/>
              </a:spcBef>
              <a:spcAft>
                <a:spcPts val="0"/>
              </a:spcAft>
              <a:buSzPct val="69498"/>
              <a:buNone/>
            </a:pPr>
            <a:endParaRPr/>
          </a:p>
        </p:txBody>
      </p:sp>
      <p:sp>
        <p:nvSpPr>
          <p:cNvPr id="74" name="Google Shape;74;g24cb1d26e2c_0_25"/>
          <p:cNvSpPr txBox="1">
            <a:spLocks noGrp="1"/>
          </p:cNvSpPr>
          <p:nvPr>
            <p:ph type="title"/>
          </p:nvPr>
        </p:nvSpPr>
        <p:spPr>
          <a:xfrm>
            <a:off x="2194560" y="111784"/>
            <a:ext cx="7600200" cy="62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a:t>Social and Emotional Learning</a:t>
            </a:r>
            <a:endParaRPr/>
          </a:p>
        </p:txBody>
      </p:sp>
      <p:pic>
        <p:nvPicPr>
          <p:cNvPr id="77" name="Google Shape;77;g24cb1d26e2c_0_25" title="Icon explore"/>
          <p:cNvPicPr preferRelativeResize="0"/>
          <p:nvPr/>
        </p:nvPicPr>
        <p:blipFill rotWithShape="1">
          <a:blip r:embed="rId4">
            <a:alphaModFix/>
          </a:blip>
          <a:srcRect/>
          <a:stretch/>
        </p:blipFill>
        <p:spPr>
          <a:xfrm>
            <a:off x="10897738" y="5563850"/>
            <a:ext cx="1294273" cy="11648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4" name="Google Shape;84;g24cb1d26e2c_0_42" descr="Students working together at a desktop computer"/>
          <p:cNvPicPr preferRelativeResize="0"/>
          <p:nvPr/>
        </p:nvPicPr>
        <p:blipFill rotWithShape="1">
          <a:blip r:embed="rId3">
            <a:alphaModFix/>
          </a:blip>
          <a:srcRect l="19441" r="19306"/>
          <a:stretch/>
        </p:blipFill>
        <p:spPr>
          <a:xfrm>
            <a:off x="8883525" y="2176400"/>
            <a:ext cx="2980925" cy="3243725"/>
          </a:xfrm>
          <a:prstGeom prst="rect">
            <a:avLst/>
          </a:prstGeom>
          <a:noFill/>
          <a:ln>
            <a:noFill/>
          </a:ln>
        </p:spPr>
      </p:pic>
      <p:sp>
        <p:nvSpPr>
          <p:cNvPr id="83" name="Google Shape;83;g24cb1d26e2c_0_42"/>
          <p:cNvSpPr txBox="1">
            <a:spLocks noGrp="1"/>
          </p:cNvSpPr>
          <p:nvPr>
            <p:ph type="subTitle" idx="1"/>
          </p:nvPr>
        </p:nvSpPr>
        <p:spPr>
          <a:xfrm>
            <a:off x="648775" y="1253419"/>
            <a:ext cx="8610000" cy="4318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000"/>
              <a:buNone/>
            </a:pPr>
            <a:r>
              <a:rPr lang="en-US" b="1"/>
              <a:t>The significance of SEL in Adult Education</a:t>
            </a:r>
            <a:endParaRPr/>
          </a:p>
          <a:p>
            <a:pPr marL="0" lvl="0" indent="0" algn="l" rtl="0">
              <a:lnSpc>
                <a:spcPct val="100000"/>
              </a:lnSpc>
              <a:spcBef>
                <a:spcPts val="0"/>
              </a:spcBef>
              <a:spcAft>
                <a:spcPts val="0"/>
              </a:spcAft>
              <a:buSzPts val="3000"/>
              <a:buNone/>
            </a:pPr>
            <a:endParaRPr/>
          </a:p>
          <a:p>
            <a:pPr marL="457200" lvl="0" indent="-419100" algn="l" rtl="0">
              <a:lnSpc>
                <a:spcPct val="100000"/>
              </a:lnSpc>
              <a:spcBef>
                <a:spcPts val="0"/>
              </a:spcBef>
              <a:spcAft>
                <a:spcPts val="0"/>
              </a:spcAft>
              <a:buSzPts val="3000"/>
              <a:buChar char="●"/>
            </a:pPr>
            <a:r>
              <a:rPr lang="en-US"/>
              <a:t>Goes beyond traditional academic content</a:t>
            </a:r>
            <a:br>
              <a:rPr lang="en-US"/>
            </a:br>
            <a:endParaRPr/>
          </a:p>
          <a:p>
            <a:pPr marL="457200" lvl="0" indent="-419100" algn="l" rtl="0">
              <a:lnSpc>
                <a:spcPct val="100000"/>
              </a:lnSpc>
              <a:spcBef>
                <a:spcPts val="0"/>
              </a:spcBef>
              <a:spcAft>
                <a:spcPts val="0"/>
              </a:spcAft>
              <a:buSzPts val="3000"/>
              <a:buChar char="●"/>
            </a:pPr>
            <a:r>
              <a:rPr lang="en-US"/>
              <a:t>Helps adult learners succeed in academic, professional, and personal lives</a:t>
            </a:r>
            <a:endParaRPr>
              <a:solidFill>
                <a:srgbClr val="145698"/>
              </a:solidFill>
            </a:endParaRPr>
          </a:p>
        </p:txBody>
      </p:sp>
      <p:sp>
        <p:nvSpPr>
          <p:cNvPr id="82" name="Google Shape;82;g24cb1d26e2c_0_42"/>
          <p:cNvSpPr txBox="1">
            <a:spLocks noGrp="1"/>
          </p:cNvSpPr>
          <p:nvPr>
            <p:ph type="ctrTitle"/>
          </p:nvPr>
        </p:nvSpPr>
        <p:spPr>
          <a:xfrm>
            <a:off x="2194559" y="109728"/>
            <a:ext cx="7598700" cy="621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800"/>
              <a:buNone/>
            </a:pPr>
            <a:r>
              <a:rPr lang="en-US"/>
              <a:t>Importance of SEL in Adult Education</a:t>
            </a:r>
            <a:endParaRPr/>
          </a:p>
        </p:txBody>
      </p:sp>
      <p:pic>
        <p:nvPicPr>
          <p:cNvPr id="85" name="Google Shape;85;g24cb1d26e2c_0_42" title="Icon explore"/>
          <p:cNvPicPr preferRelativeResize="0"/>
          <p:nvPr/>
        </p:nvPicPr>
        <p:blipFill rotWithShape="1">
          <a:blip r:embed="rId4">
            <a:alphaModFix/>
          </a:blip>
          <a:srcRect/>
          <a:stretch/>
        </p:blipFill>
        <p:spPr>
          <a:xfrm>
            <a:off x="10897738" y="5563850"/>
            <a:ext cx="1294273" cy="11648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2" name="Google Shape;92;g24cb1d26e2c_0_48" descr="A teacher in front of a classroom illustration"/>
          <p:cNvPicPr preferRelativeResize="0"/>
          <p:nvPr/>
        </p:nvPicPr>
        <p:blipFill rotWithShape="1">
          <a:blip r:embed="rId3">
            <a:alphaModFix/>
          </a:blip>
          <a:srcRect/>
          <a:stretch/>
        </p:blipFill>
        <p:spPr>
          <a:xfrm>
            <a:off x="8185350" y="2144300"/>
            <a:ext cx="3664050" cy="3156299"/>
          </a:xfrm>
          <a:prstGeom prst="rect">
            <a:avLst/>
          </a:prstGeom>
          <a:noFill/>
          <a:ln>
            <a:noFill/>
          </a:ln>
        </p:spPr>
      </p:pic>
      <p:sp>
        <p:nvSpPr>
          <p:cNvPr id="91" name="Google Shape;91;g24cb1d26e2c_0_48"/>
          <p:cNvSpPr txBox="1">
            <a:spLocks noGrp="1"/>
          </p:cNvSpPr>
          <p:nvPr>
            <p:ph type="subTitle" idx="1"/>
          </p:nvPr>
        </p:nvSpPr>
        <p:spPr>
          <a:xfrm>
            <a:off x="758500" y="1293575"/>
            <a:ext cx="7873500" cy="511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000"/>
              <a:buNone/>
            </a:pPr>
            <a:r>
              <a:rPr lang="en-US" sz="2800" b="1"/>
              <a:t>Why it’s important and what it can look like:</a:t>
            </a:r>
            <a:endParaRPr sz="2800" b="1"/>
          </a:p>
          <a:p>
            <a:pPr marL="0" lvl="0" indent="0" algn="l" rtl="0">
              <a:lnSpc>
                <a:spcPct val="100000"/>
              </a:lnSpc>
              <a:spcBef>
                <a:spcPts val="0"/>
              </a:spcBef>
              <a:spcAft>
                <a:spcPts val="0"/>
              </a:spcAft>
              <a:buSzPts val="3000"/>
              <a:buNone/>
            </a:pPr>
            <a:endParaRPr sz="2800" b="1"/>
          </a:p>
          <a:p>
            <a:pPr marL="457200" lvl="0" indent="-406400" algn="l" rtl="0">
              <a:lnSpc>
                <a:spcPct val="100000"/>
              </a:lnSpc>
              <a:spcBef>
                <a:spcPts val="0"/>
              </a:spcBef>
              <a:spcAft>
                <a:spcPts val="0"/>
              </a:spcAft>
              <a:buSzPts val="2800"/>
              <a:buChar char="●"/>
            </a:pPr>
            <a:r>
              <a:rPr lang="en-US" sz="2800"/>
              <a:t>The importance of creating safe and supportive learning environments</a:t>
            </a:r>
            <a:br>
              <a:rPr lang="en-US" sz="2800"/>
            </a:br>
            <a:endParaRPr sz="2800"/>
          </a:p>
          <a:p>
            <a:pPr marL="457200" lvl="0" indent="-406400" algn="l" rtl="0">
              <a:lnSpc>
                <a:spcPct val="100000"/>
              </a:lnSpc>
              <a:spcBef>
                <a:spcPts val="0"/>
              </a:spcBef>
              <a:spcAft>
                <a:spcPts val="0"/>
              </a:spcAft>
              <a:buSzPts val="2800"/>
              <a:buChar char="●"/>
            </a:pPr>
            <a:r>
              <a:rPr lang="en-US" sz="2800"/>
              <a:t>The benefits of integrating SEL into our classrooms</a:t>
            </a:r>
            <a:br>
              <a:rPr lang="en-US" sz="2800"/>
            </a:br>
            <a:endParaRPr sz="2800"/>
          </a:p>
          <a:p>
            <a:pPr marL="457200" lvl="0" indent="-406400" algn="l" rtl="0">
              <a:lnSpc>
                <a:spcPct val="100000"/>
              </a:lnSpc>
              <a:spcBef>
                <a:spcPts val="0"/>
              </a:spcBef>
              <a:spcAft>
                <a:spcPts val="0"/>
              </a:spcAft>
              <a:buSzPts val="2800"/>
              <a:buChar char="●"/>
            </a:pPr>
            <a:r>
              <a:rPr lang="en-US" sz="2800"/>
              <a:t>How SEL can be integrated into</a:t>
            </a:r>
            <a:endParaRPr sz="2800"/>
          </a:p>
          <a:p>
            <a:pPr marL="914400" lvl="1" indent="-406400" algn="l" rtl="0">
              <a:lnSpc>
                <a:spcPct val="100000"/>
              </a:lnSpc>
              <a:spcBef>
                <a:spcPts val="0"/>
              </a:spcBef>
              <a:spcAft>
                <a:spcPts val="0"/>
              </a:spcAft>
              <a:buSzPts val="2800"/>
              <a:buChar char="○"/>
            </a:pPr>
            <a:r>
              <a:rPr lang="en-US" sz="2800">
                <a:solidFill>
                  <a:srgbClr val="145698"/>
                </a:solidFill>
              </a:rPr>
              <a:t>Physical classrooms</a:t>
            </a:r>
            <a:endParaRPr sz="2800"/>
          </a:p>
          <a:p>
            <a:pPr marL="914400" lvl="1" indent="-406400" algn="l" rtl="0">
              <a:lnSpc>
                <a:spcPct val="100000"/>
              </a:lnSpc>
              <a:spcBef>
                <a:spcPts val="0"/>
              </a:spcBef>
              <a:spcAft>
                <a:spcPts val="0"/>
              </a:spcAft>
              <a:buClr>
                <a:srgbClr val="145698"/>
              </a:buClr>
              <a:buSzPts val="2800"/>
              <a:buChar char="○"/>
            </a:pPr>
            <a:r>
              <a:rPr lang="en-US" sz="2800">
                <a:solidFill>
                  <a:srgbClr val="145698"/>
                </a:solidFill>
              </a:rPr>
              <a:t>Digital learning environments</a:t>
            </a:r>
            <a:endParaRPr sz="2800">
              <a:solidFill>
                <a:srgbClr val="145698"/>
              </a:solidFill>
            </a:endParaRPr>
          </a:p>
          <a:p>
            <a:pPr marL="0" lvl="0" indent="0" algn="l" rtl="0">
              <a:lnSpc>
                <a:spcPct val="100000"/>
              </a:lnSpc>
              <a:spcBef>
                <a:spcPts val="0"/>
              </a:spcBef>
              <a:spcAft>
                <a:spcPts val="0"/>
              </a:spcAft>
              <a:buSzPts val="3000"/>
              <a:buNone/>
            </a:pPr>
            <a:endParaRPr sz="2800"/>
          </a:p>
        </p:txBody>
      </p:sp>
      <p:sp>
        <p:nvSpPr>
          <p:cNvPr id="90" name="Google Shape;90;g24cb1d26e2c_0_48"/>
          <p:cNvSpPr txBox="1">
            <a:spLocks noGrp="1"/>
          </p:cNvSpPr>
          <p:nvPr>
            <p:ph type="ctrTitle"/>
          </p:nvPr>
        </p:nvSpPr>
        <p:spPr>
          <a:xfrm>
            <a:off x="2194559" y="109728"/>
            <a:ext cx="7598700" cy="621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800"/>
              <a:buNone/>
            </a:pPr>
            <a:r>
              <a:rPr lang="en-US"/>
              <a:t>Integrating SEL in the Classroom</a:t>
            </a:r>
            <a:endParaRPr/>
          </a:p>
        </p:txBody>
      </p:sp>
      <p:pic>
        <p:nvPicPr>
          <p:cNvPr id="93" name="Google Shape;93;g24cb1d26e2c_0_48" title="Icon explore"/>
          <p:cNvPicPr preferRelativeResize="0"/>
          <p:nvPr/>
        </p:nvPicPr>
        <p:blipFill rotWithShape="1">
          <a:blip r:embed="rId4">
            <a:alphaModFix/>
          </a:blip>
          <a:srcRect/>
          <a:stretch/>
        </p:blipFill>
        <p:spPr>
          <a:xfrm>
            <a:off x="10897738" y="5563850"/>
            <a:ext cx="1294273" cy="11648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100" name="Google Shape;100;g24cb1d26e2c_0_31" descr="A student organizing class materials at their desk&#10;&#10;"/>
          <p:cNvPicPr preferRelativeResize="0"/>
          <p:nvPr/>
        </p:nvPicPr>
        <p:blipFill rotWithShape="1">
          <a:blip r:embed="rId3">
            <a:alphaModFix/>
          </a:blip>
          <a:srcRect l="868" r="21600" b="2458"/>
          <a:stretch/>
        </p:blipFill>
        <p:spPr>
          <a:xfrm>
            <a:off x="7535500" y="1741926"/>
            <a:ext cx="4280351" cy="3582426"/>
          </a:xfrm>
          <a:prstGeom prst="rect">
            <a:avLst/>
          </a:prstGeom>
          <a:noFill/>
          <a:ln>
            <a:noFill/>
          </a:ln>
        </p:spPr>
      </p:pic>
      <p:sp>
        <p:nvSpPr>
          <p:cNvPr id="99" name="Google Shape;99;g24cb1d26e2c_0_31"/>
          <p:cNvSpPr txBox="1">
            <a:spLocks noGrp="1"/>
          </p:cNvSpPr>
          <p:nvPr>
            <p:ph type="body" idx="1"/>
          </p:nvPr>
        </p:nvSpPr>
        <p:spPr>
          <a:xfrm>
            <a:off x="667500" y="1343315"/>
            <a:ext cx="10131300" cy="4620900"/>
          </a:xfrm>
          <a:prstGeom prst="rect">
            <a:avLst/>
          </a:prstGeom>
          <a:noFill/>
          <a:ln>
            <a:noFill/>
          </a:ln>
        </p:spPr>
        <p:txBody>
          <a:bodyPr spcFirstLastPara="1" wrap="square" lIns="91425" tIns="45700" rIns="91425" bIns="45700" anchor="ctr" anchorCtr="0">
            <a:normAutofit lnSpcReduction="20000"/>
          </a:bodyPr>
          <a:lstStyle/>
          <a:p>
            <a:pPr marL="0" lvl="0" indent="0" algn="l" rtl="0">
              <a:lnSpc>
                <a:spcPct val="100000"/>
              </a:lnSpc>
              <a:spcBef>
                <a:spcPts val="0"/>
              </a:spcBef>
              <a:spcAft>
                <a:spcPts val="0"/>
              </a:spcAft>
              <a:buSzPts val="1800"/>
              <a:buNone/>
            </a:pPr>
            <a:r>
              <a:rPr lang="en-US" sz="3000" b="1"/>
              <a:t>A framework for SEL</a:t>
            </a:r>
            <a:endParaRPr sz="3000"/>
          </a:p>
          <a:p>
            <a:pPr marL="457200" lvl="0" indent="0" algn="l" rtl="0">
              <a:lnSpc>
                <a:spcPct val="100000"/>
              </a:lnSpc>
              <a:spcBef>
                <a:spcPts val="0"/>
              </a:spcBef>
              <a:spcAft>
                <a:spcPts val="0"/>
              </a:spcAft>
              <a:buSzPts val="1800"/>
              <a:buNone/>
            </a:pPr>
            <a:endParaRPr sz="3100"/>
          </a:p>
          <a:p>
            <a:pPr marL="457200" lvl="0" indent="-419164" algn="l" rtl="0">
              <a:lnSpc>
                <a:spcPct val="100000"/>
              </a:lnSpc>
              <a:spcBef>
                <a:spcPts val="0"/>
              </a:spcBef>
              <a:spcAft>
                <a:spcPts val="0"/>
              </a:spcAft>
              <a:buSzPts val="3000"/>
              <a:buAutoNum type="arabicPeriod"/>
            </a:pPr>
            <a:r>
              <a:rPr lang="en-US" sz="3000"/>
              <a:t>Self-Awareness</a:t>
            </a:r>
            <a:br>
              <a:rPr lang="en-US" sz="3000"/>
            </a:br>
            <a:endParaRPr sz="3000"/>
          </a:p>
          <a:p>
            <a:pPr marL="457200" lvl="0" indent="-419164" algn="l" rtl="0">
              <a:lnSpc>
                <a:spcPct val="100000"/>
              </a:lnSpc>
              <a:spcBef>
                <a:spcPts val="0"/>
              </a:spcBef>
              <a:spcAft>
                <a:spcPts val="0"/>
              </a:spcAft>
              <a:buSzPts val="3000"/>
              <a:buAutoNum type="arabicPeriod"/>
            </a:pPr>
            <a:r>
              <a:rPr lang="en-US" sz="3000"/>
              <a:t>Self-Management</a:t>
            </a:r>
            <a:br>
              <a:rPr lang="en-US" sz="3000"/>
            </a:br>
            <a:endParaRPr sz="3000"/>
          </a:p>
          <a:p>
            <a:pPr marL="457200" lvl="0" indent="-419164" algn="l" rtl="0">
              <a:lnSpc>
                <a:spcPct val="100000"/>
              </a:lnSpc>
              <a:spcBef>
                <a:spcPts val="0"/>
              </a:spcBef>
              <a:spcAft>
                <a:spcPts val="0"/>
              </a:spcAft>
              <a:buSzPts val="3000"/>
              <a:buAutoNum type="arabicPeriod"/>
            </a:pPr>
            <a:r>
              <a:rPr lang="en-US" sz="3000"/>
              <a:t>Social Awareness</a:t>
            </a:r>
            <a:br>
              <a:rPr lang="en-US" sz="3000"/>
            </a:br>
            <a:endParaRPr sz="3000"/>
          </a:p>
          <a:p>
            <a:pPr marL="457200" lvl="0" indent="-419164" algn="l" rtl="0">
              <a:lnSpc>
                <a:spcPct val="100000"/>
              </a:lnSpc>
              <a:spcBef>
                <a:spcPts val="0"/>
              </a:spcBef>
              <a:spcAft>
                <a:spcPts val="0"/>
              </a:spcAft>
              <a:buSzPts val="3000"/>
              <a:buAutoNum type="arabicPeriod"/>
            </a:pPr>
            <a:r>
              <a:rPr lang="en-US" sz="3000"/>
              <a:t>Relationship Skills</a:t>
            </a:r>
            <a:br>
              <a:rPr lang="en-US" sz="3000"/>
            </a:br>
            <a:endParaRPr sz="3000"/>
          </a:p>
          <a:p>
            <a:pPr marL="457200" lvl="0" indent="-419164" algn="l" rtl="0">
              <a:lnSpc>
                <a:spcPct val="100000"/>
              </a:lnSpc>
              <a:spcBef>
                <a:spcPts val="0"/>
              </a:spcBef>
              <a:spcAft>
                <a:spcPts val="0"/>
              </a:spcAft>
              <a:buSzPts val="3000"/>
              <a:buAutoNum type="arabicPeriod"/>
            </a:pPr>
            <a:r>
              <a:rPr lang="en-US" sz="3000"/>
              <a:t>Responsible Decision-Making</a:t>
            </a:r>
            <a:endParaRPr sz="3000"/>
          </a:p>
        </p:txBody>
      </p:sp>
      <p:sp>
        <p:nvSpPr>
          <p:cNvPr id="98" name="Google Shape;98;g24cb1d26e2c_0_31"/>
          <p:cNvSpPr txBox="1">
            <a:spLocks noGrp="1"/>
          </p:cNvSpPr>
          <p:nvPr>
            <p:ph type="title"/>
          </p:nvPr>
        </p:nvSpPr>
        <p:spPr>
          <a:xfrm>
            <a:off x="2194560" y="111784"/>
            <a:ext cx="7600200" cy="62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a:t>Core SEL Competencies</a:t>
            </a:r>
            <a:endParaRPr/>
          </a:p>
        </p:txBody>
      </p:sp>
      <p:pic>
        <p:nvPicPr>
          <p:cNvPr id="101" name="Google Shape;101;g24cb1d26e2c_0_31" title="Icon explore"/>
          <p:cNvPicPr preferRelativeResize="0"/>
          <p:nvPr/>
        </p:nvPicPr>
        <p:blipFill rotWithShape="1">
          <a:blip r:embed="rId4">
            <a:alphaModFix/>
          </a:blip>
          <a:srcRect/>
          <a:stretch/>
        </p:blipFill>
        <p:spPr>
          <a:xfrm>
            <a:off x="10897738" y="5563850"/>
            <a:ext cx="1294273" cy="1164850"/>
          </a:xfrm>
          <a:prstGeom prst="rect">
            <a:avLst/>
          </a:prstGeom>
          <a:noFill/>
          <a:ln>
            <a:noFill/>
          </a:ln>
        </p:spPr>
      </p:pic>
    </p:spTree>
  </p:cSld>
  <p:clrMapOvr>
    <a:masterClrMapping/>
  </p:clrMapOvr>
</p:sld>
</file>

<file path=ppt/theme/theme1.xml><?xml version="1.0" encoding="utf-8"?>
<a:theme xmlns:a="http://schemas.openxmlformats.org/drawingml/2006/main" name="Master">
  <a:themeElements>
    <a:clrScheme name="Custom 3">
      <a:dk1>
        <a:srgbClr val="000000"/>
      </a:dk1>
      <a:lt1>
        <a:srgbClr val="FFFFFF"/>
      </a:lt1>
      <a:dk2>
        <a:srgbClr val="39302A"/>
      </a:dk2>
      <a:lt2>
        <a:srgbClr val="E5DEDB"/>
      </a:lt2>
      <a:accent1>
        <a:srgbClr val="1878BA"/>
      </a:accent1>
      <a:accent2>
        <a:srgbClr val="F8931D"/>
      </a:accent2>
      <a:accent3>
        <a:srgbClr val="CE8D3E"/>
      </a:accent3>
      <a:accent4>
        <a:srgbClr val="EC7016"/>
      </a:accent4>
      <a:accent5>
        <a:srgbClr val="E64823"/>
      </a:accent5>
      <a:accent6>
        <a:srgbClr val="9C6A6A"/>
      </a:accent6>
      <a:hlink>
        <a:srgbClr val="0922CF"/>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13</Slides>
  <Notes>13</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Master</vt:lpstr>
      <vt:lpstr>OTAN Resources</vt:lpstr>
      <vt:lpstr>Welcome to Chapter 7!</vt:lpstr>
      <vt:lpstr>Session Objectives</vt:lpstr>
      <vt:lpstr>Session Agenda</vt:lpstr>
      <vt:lpstr>Quick Brainstorm</vt:lpstr>
      <vt:lpstr>Social and Emotional Learning</vt:lpstr>
      <vt:lpstr>Importance of SEL in Adult Education</vt:lpstr>
      <vt:lpstr>Integrating SEL in the Classroom</vt:lpstr>
      <vt:lpstr>Core SEL Competencies</vt:lpstr>
      <vt:lpstr>Discussion on SEL</vt:lpstr>
      <vt:lpstr>Creating an SEL-Inclusive Classroom</vt:lpstr>
      <vt:lpstr>Reflecting on the SEL Brainstorm</vt:lpstr>
      <vt:lpstr>What’s Next?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117</cp:revision>
  <dcterms:created xsi:type="dcterms:W3CDTF">2019-01-28T20:07:54Z</dcterms:created>
  <dcterms:modified xsi:type="dcterms:W3CDTF">2024-06-24T05:40:43Z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